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402" r:id="rId2"/>
    <p:sldId id="482" r:id="rId3"/>
    <p:sldId id="338" r:id="rId4"/>
    <p:sldId id="340" r:id="rId5"/>
    <p:sldId id="433" r:id="rId6"/>
    <p:sldId id="434" r:id="rId7"/>
    <p:sldId id="345" r:id="rId8"/>
    <p:sldId id="444" r:id="rId9"/>
    <p:sldId id="451" r:id="rId10"/>
    <p:sldId id="351" r:id="rId11"/>
    <p:sldId id="352" r:id="rId12"/>
    <p:sldId id="448" r:id="rId13"/>
    <p:sldId id="450" r:id="rId14"/>
    <p:sldId id="481" r:id="rId15"/>
    <p:sldId id="357" r:id="rId16"/>
    <p:sldId id="428" r:id="rId17"/>
    <p:sldId id="359" r:id="rId18"/>
    <p:sldId id="431" r:id="rId19"/>
    <p:sldId id="432" r:id="rId20"/>
    <p:sldId id="366" r:id="rId21"/>
    <p:sldId id="418" r:id="rId22"/>
    <p:sldId id="413" r:id="rId23"/>
    <p:sldId id="419" r:id="rId24"/>
    <p:sldId id="420" r:id="rId25"/>
    <p:sldId id="478" r:id="rId26"/>
    <p:sldId id="479" r:id="rId27"/>
    <p:sldId id="480" r:id="rId28"/>
    <p:sldId id="261" r:id="rId29"/>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8E9"/>
    <a:srgbClr val="385723"/>
    <a:srgbClr val="FEDDD5"/>
    <a:srgbClr val="E6E6E6"/>
    <a:srgbClr val="FDBBAB"/>
    <a:srgbClr val="EEF7E8"/>
    <a:srgbClr val="495A73"/>
    <a:srgbClr val="F2F2F2"/>
    <a:srgbClr val="006600"/>
    <a:srgbClr val="D1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6357" autoAdjust="0"/>
  </p:normalViewPr>
  <p:slideViewPr>
    <p:cSldViewPr snapToGrid="0">
      <p:cViewPr varScale="1">
        <p:scale>
          <a:sx n="111" d="100"/>
          <a:sy n="111" d="100"/>
        </p:scale>
        <p:origin x="546" y="114"/>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14.03.2024</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32262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a:t>
            </a:fld>
            <a:endParaRPr lang="pl-PL"/>
          </a:p>
        </p:txBody>
      </p:sp>
    </p:spTree>
    <p:extLst>
      <p:ext uri="{BB962C8B-B14F-4D97-AF65-F5344CB8AC3E}">
        <p14:creationId xmlns:p14="http://schemas.microsoft.com/office/powerpoint/2010/main" val="1653030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17</a:t>
            </a:fld>
            <a:endParaRPr lang="pl-PL"/>
          </a:p>
        </p:txBody>
      </p:sp>
    </p:spTree>
    <p:extLst>
      <p:ext uri="{BB962C8B-B14F-4D97-AF65-F5344CB8AC3E}">
        <p14:creationId xmlns:p14="http://schemas.microsoft.com/office/powerpoint/2010/main" val="236403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25</a:t>
            </a:fld>
            <a:endParaRPr lang="pl-PL"/>
          </a:p>
        </p:txBody>
      </p:sp>
    </p:spTree>
    <p:extLst>
      <p:ext uri="{BB962C8B-B14F-4D97-AF65-F5344CB8AC3E}">
        <p14:creationId xmlns:p14="http://schemas.microsoft.com/office/powerpoint/2010/main" val="26757554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latin typeface="Engram Warsaw"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Tree>
    <p:extLst>
      <p:ext uri="{BB962C8B-B14F-4D97-AF65-F5344CB8AC3E}">
        <p14:creationId xmlns:p14="http://schemas.microsoft.com/office/powerpoint/2010/main" val="280966062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0" y="2766219"/>
            <a:ext cx="10515600" cy="1325563"/>
          </a:xfrm>
          <a:prstGeom prst="rect">
            <a:avLst/>
          </a:prstGeom>
        </p:spPr>
        <p:txBody>
          <a:bodyPr anchor="ctr"/>
          <a:lstStyle>
            <a:lvl1pPr algn="ctr">
              <a:defRPr sz="4400">
                <a:latin typeface="Engram Warsaw" pitchFamily="50" charset="-18"/>
              </a:defRPr>
            </a:lvl1pPr>
          </a:lstStyle>
          <a:p>
            <a:r>
              <a:rPr lang="pl-PL" dirty="0"/>
              <a:t>Kliknij, aby edytować styl</a:t>
            </a:r>
          </a:p>
        </p:txBody>
      </p:sp>
      <p:sp>
        <p:nvSpPr>
          <p:cNvPr id="5"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6" name="Symbol zastępczy stopki 1"/>
          <p:cNvSpPr>
            <a:spLocks noGrp="1"/>
          </p:cNvSpPr>
          <p:nvPr>
            <p:ph type="ftr" sz="quarter" idx="3"/>
          </p:nvPr>
        </p:nvSpPr>
        <p:spPr>
          <a:xfrm>
            <a:off x="6819900" y="6613800"/>
            <a:ext cx="4840797"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r>
              <a:rPr lang="pl-PL" dirty="0"/>
              <a:t>Wykonanie budżetu m.st. Warszawy w 2022 roku – informacja wstępna</a:t>
            </a:r>
          </a:p>
        </p:txBody>
      </p:sp>
    </p:spTree>
    <p:extLst>
      <p:ext uri="{BB962C8B-B14F-4D97-AF65-F5344CB8AC3E}">
        <p14:creationId xmlns:p14="http://schemas.microsoft.com/office/powerpoint/2010/main" val="380549692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6" y="1286872"/>
            <a:ext cx="6506332" cy="4525962"/>
          </a:xfrm>
          <a:prstGeom prst="rect">
            <a:avLst/>
          </a:prstGeom>
        </p:spPr>
        <p:txBody>
          <a:bodyPr/>
          <a:lstStyle>
            <a:lvl1pPr>
              <a:lnSpc>
                <a:spcPct val="125000"/>
              </a:lnSpc>
              <a:defRPr sz="1500">
                <a:latin typeface="Engram Warsaw" pitchFamily="50" charset="-18"/>
              </a:defRPr>
            </a:lvl1pPr>
            <a:lvl2pPr>
              <a:lnSpc>
                <a:spcPct val="125000"/>
              </a:lnSpc>
              <a:defRPr sz="1500">
                <a:latin typeface="Engram Warsaw" pitchFamily="50" charset="-18"/>
              </a:defRPr>
            </a:lvl2pPr>
            <a:lvl3pPr>
              <a:lnSpc>
                <a:spcPct val="125000"/>
              </a:lnSpc>
              <a:defRPr sz="1500">
                <a:latin typeface="Engram Warsaw" pitchFamily="50" charset="-18"/>
              </a:defRPr>
            </a:lvl3pPr>
            <a:lvl4pPr>
              <a:lnSpc>
                <a:spcPct val="125000"/>
              </a:lnSpc>
              <a:defRPr sz="1500">
                <a:latin typeface="Engram Warsaw" pitchFamily="50" charset="-18"/>
              </a:defRPr>
            </a:lvl4pPr>
            <a:lvl5pPr>
              <a:lnSpc>
                <a:spcPct val="125000"/>
              </a:lnSpc>
              <a:defRPr sz="1500">
                <a:latin typeface="Engram Warsaw" pitchFamily="50" charset="-18"/>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7" name="Symbol zastępczy wykresu 16"/>
          <p:cNvSpPr>
            <a:spLocks noGrp="1"/>
          </p:cNvSpPr>
          <p:nvPr>
            <p:ph type="chart" sz="quarter" idx="11"/>
          </p:nvPr>
        </p:nvSpPr>
        <p:spPr>
          <a:xfrm>
            <a:off x="7794625" y="1286872"/>
            <a:ext cx="3884613" cy="4525962"/>
          </a:xfrm>
          <a:prstGeom prst="rect">
            <a:avLst/>
          </a:prstGeom>
        </p:spPr>
        <p:txBody>
          <a:bodyPr/>
          <a:lstStyle/>
          <a:p>
            <a:endParaRPr lang="pl-PL"/>
          </a:p>
        </p:txBody>
      </p:sp>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8"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9" name="Symbol zastępczy stopki 1"/>
          <p:cNvSpPr>
            <a:spLocks noGrp="1"/>
          </p:cNvSpPr>
          <p:nvPr>
            <p:ph type="ftr" sz="quarter" idx="3"/>
          </p:nvPr>
        </p:nvSpPr>
        <p:spPr>
          <a:xfrm>
            <a:off x="6467476" y="6613800"/>
            <a:ext cx="5193222"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89327331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3" name="Symbol zastępczy tabeli 2"/>
          <p:cNvSpPr>
            <a:spLocks noGrp="1"/>
          </p:cNvSpPr>
          <p:nvPr>
            <p:ph type="tbl" sz="quarter" idx="10"/>
          </p:nvPr>
        </p:nvSpPr>
        <p:spPr>
          <a:xfrm>
            <a:off x="498475" y="1266825"/>
            <a:ext cx="11180763" cy="4505325"/>
          </a:xfrm>
          <a:prstGeom prst="rect">
            <a:avLst/>
          </a:prstGeom>
        </p:spPr>
        <p:txBody>
          <a:bodyPr/>
          <a:lstStyle/>
          <a:p>
            <a:endParaRPr lang="pl-PL"/>
          </a:p>
        </p:txBody>
      </p:sp>
      <p:sp>
        <p:nvSpPr>
          <p:cNvPr id="9"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10" name="Symbol zastępczy stopki 1"/>
          <p:cNvSpPr>
            <a:spLocks noGrp="1"/>
          </p:cNvSpPr>
          <p:nvPr>
            <p:ph type="ftr" sz="quarter" idx="3"/>
          </p:nvPr>
        </p:nvSpPr>
        <p:spPr>
          <a:xfrm>
            <a:off x="6953250" y="6613800"/>
            <a:ext cx="4707447"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350981289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6862445"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14"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322864058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3017"/>
            <a:ext cx="6894000" cy="44005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4451031"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9"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
        <p:nvSpPr>
          <p:cNvPr id="11"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12" name="Symbol zastępczy stopki 1"/>
          <p:cNvSpPr>
            <a:spLocks noGrp="1"/>
          </p:cNvSpPr>
          <p:nvPr>
            <p:ph type="ftr" sz="quarter" idx="3"/>
          </p:nvPr>
        </p:nvSpPr>
        <p:spPr>
          <a:xfrm>
            <a:off x="7548594" y="6613800"/>
            <a:ext cx="4112103"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endParaRPr lang="pl-PL" dirty="0"/>
          </a:p>
        </p:txBody>
      </p:sp>
    </p:spTree>
    <p:extLst>
      <p:ext uri="{BB962C8B-B14F-4D97-AF65-F5344CB8AC3E}">
        <p14:creationId xmlns:p14="http://schemas.microsoft.com/office/powerpoint/2010/main" val="16600378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0">
                <a:latin typeface="Engram Warsaw Light"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
        <p:nvSpPr>
          <p:cNvPr id="10"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10076918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9" r:id="rId4"/>
    <p:sldLayoutId id="2147483660" r:id="rId5"/>
    <p:sldLayoutId id="2147483661" r:id="rId6"/>
    <p:sldLayoutId id="2147483654" r:id="rId7"/>
  </p:sldLayoutIdLst>
  <p:transition spd="slow">
    <p:cove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9845" y="2019301"/>
            <a:ext cx="11792310" cy="3705224"/>
          </a:xfrm>
        </p:spPr>
        <p:txBody>
          <a:bodyPr/>
          <a:lstStyle/>
          <a:p>
            <a:pPr>
              <a:lnSpc>
                <a:spcPct val="114000"/>
              </a:lnSpc>
            </a:pPr>
            <a:r>
              <a:rPr lang="pl-PL" sz="3200" dirty="0">
                <a:latin typeface="+mn-lt"/>
              </a:rPr>
              <a:t>Projekty zmiany budżetu </a:t>
            </a:r>
            <a:br>
              <a:rPr lang="pl-PL" sz="3200" dirty="0">
                <a:latin typeface="+mn-lt"/>
              </a:rPr>
            </a:br>
            <a:r>
              <a:rPr lang="pl-PL" sz="3200" dirty="0">
                <a:latin typeface="+mn-lt"/>
              </a:rPr>
              <a:t>i Wieloletniej Prognozy Finansowej</a:t>
            </a:r>
            <a:br>
              <a:rPr lang="pl-PL" sz="3200" dirty="0">
                <a:latin typeface="+mn-lt"/>
              </a:rPr>
            </a:br>
            <a:r>
              <a:rPr lang="pl-PL" sz="3200" dirty="0">
                <a:latin typeface="+mn-lt"/>
              </a:rPr>
              <a:t>na sesję Rady m.st. Warszawy </a:t>
            </a:r>
            <a:br>
              <a:rPr lang="pl-PL" sz="3200" dirty="0">
                <a:latin typeface="+mn-lt"/>
              </a:rPr>
            </a:br>
            <a:r>
              <a:rPr lang="pl-PL" sz="3200" b="0" dirty="0">
                <a:latin typeface="+mn-lt"/>
              </a:rPr>
              <a:t>w dniu </a:t>
            </a:r>
            <a:r>
              <a:rPr lang="pl-PL" sz="3200" b="0" dirty="0" smtClean="0">
                <a:latin typeface="+mn-lt"/>
              </a:rPr>
              <a:t>14 marca 2023 </a:t>
            </a:r>
            <a:r>
              <a:rPr lang="pl-PL" sz="3200" b="0" dirty="0">
                <a:latin typeface="+mn-lt"/>
              </a:rPr>
              <a:t>r</a:t>
            </a:r>
            <a:r>
              <a:rPr lang="pl-PL" sz="3200" b="0" dirty="0" smtClean="0">
                <a:latin typeface="+mn-lt"/>
              </a:rPr>
              <a:t>.</a:t>
            </a:r>
            <a:br>
              <a:rPr lang="pl-PL" sz="3200" b="0" dirty="0" smtClean="0">
                <a:latin typeface="+mn-lt"/>
              </a:rPr>
            </a:br>
            <a:r>
              <a:rPr lang="pl-PL" sz="3200" dirty="0" smtClean="0">
                <a:latin typeface="+mn-lt"/>
              </a:rPr>
              <a:t>wraz z autopoprawkami A i B</a:t>
            </a:r>
            <a:br>
              <a:rPr lang="pl-PL" sz="3200" dirty="0" smtClean="0">
                <a:latin typeface="+mn-lt"/>
              </a:rPr>
            </a:br>
            <a:endParaRPr lang="pl-PL" sz="2400" dirty="0">
              <a:latin typeface="+mn-lt"/>
            </a:endParaRPr>
          </a:p>
        </p:txBody>
      </p:sp>
      <p:sp>
        <p:nvSpPr>
          <p:cNvPr id="5" name="Tytuł 1"/>
          <p:cNvSpPr>
            <a:spLocks noGrp="1"/>
          </p:cNvSpPr>
          <p:nvPr/>
        </p:nvSpPr>
        <p:spPr>
          <a:xfrm>
            <a:off x="3792855" y="6437207"/>
            <a:ext cx="4606290" cy="309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200" smtClean="0">
                <a:latin typeface="Engram Warsaw" pitchFamily="50" charset="-18"/>
              </a:rPr>
              <a:t>13</a:t>
            </a:r>
            <a:r>
              <a:rPr lang="pl-PL" sz="1200" smtClean="0">
                <a:solidFill>
                  <a:schemeClr val="tx1"/>
                </a:solidFill>
                <a:latin typeface="Engram Warsaw" pitchFamily="50" charset="-18"/>
              </a:rPr>
              <a:t> </a:t>
            </a:r>
            <a:r>
              <a:rPr lang="pl-PL" sz="1200" dirty="0" smtClean="0">
                <a:latin typeface="Engram Warsaw" pitchFamily="50" charset="-18"/>
              </a:rPr>
              <a:t>marca</a:t>
            </a:r>
            <a:r>
              <a:rPr lang="pl-PL" sz="1200" dirty="0" smtClean="0">
                <a:solidFill>
                  <a:schemeClr val="tx1"/>
                </a:solidFill>
                <a:latin typeface="Engram Warsaw" pitchFamily="50" charset="-18"/>
              </a:rPr>
              <a:t> 2024 </a:t>
            </a:r>
            <a:r>
              <a:rPr lang="pl-PL" sz="1200" dirty="0">
                <a:solidFill>
                  <a:schemeClr val="tx1"/>
                </a:solidFill>
                <a:latin typeface="Engram Warsaw" pitchFamily="50" charset="-18"/>
              </a:rPr>
              <a:t>r</a:t>
            </a:r>
            <a:r>
              <a:rPr lang="pl-PL" sz="1200" dirty="0">
                <a:latin typeface="Engram Warsaw" pitchFamily="50" charset="-18"/>
              </a:rPr>
              <a:t>.     |     </a:t>
            </a:r>
            <a:r>
              <a:rPr lang="pl-PL" sz="1200" dirty="0">
                <a:solidFill>
                  <a:schemeClr val="tx1"/>
                </a:solidFill>
                <a:latin typeface="Engram Warsaw" pitchFamily="50" charset="-18"/>
              </a:rPr>
              <a:t>Warszawa</a:t>
            </a:r>
          </a:p>
        </p:txBody>
      </p:sp>
    </p:spTree>
    <p:extLst>
      <p:ext uri="{BB962C8B-B14F-4D97-AF65-F5344CB8AC3E}">
        <p14:creationId xmlns:p14="http://schemas.microsoft.com/office/powerpoint/2010/main" val="1908105004"/>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10</a:t>
            </a:fld>
            <a:endParaRPr lang="pl-PL" dirty="0"/>
          </a:p>
        </p:txBody>
      </p:sp>
      <p:sp>
        <p:nvSpPr>
          <p:cNvPr id="3" name="Tytuł 2"/>
          <p:cNvSpPr>
            <a:spLocks noGrp="1"/>
          </p:cNvSpPr>
          <p:nvPr>
            <p:ph type="title"/>
          </p:nvPr>
        </p:nvSpPr>
        <p:spPr>
          <a:xfrm>
            <a:off x="432000" y="72000"/>
            <a:ext cx="8524755" cy="742304"/>
          </a:xfrm>
        </p:spPr>
        <p:txBody>
          <a:bodyPr/>
          <a:lstStyle/>
          <a:p>
            <a:pPr>
              <a:spcBef>
                <a:spcPts val="800"/>
              </a:spcBef>
              <a:spcAft>
                <a:spcPts val="800"/>
              </a:spcAft>
            </a:pPr>
            <a:r>
              <a:rPr lang="pl-PL" altLang="pl-PL" sz="2400" dirty="0">
                <a:latin typeface="+mj-lt"/>
              </a:rPr>
              <a:t>Zmiana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a:t>
            </a:r>
          </a:p>
        </p:txBody>
      </p:sp>
      <p:graphicFrame>
        <p:nvGraphicFramePr>
          <p:cNvPr id="6" name="Tabela 5"/>
          <p:cNvGraphicFramePr>
            <a:graphicFrameLocks noGrp="1"/>
          </p:cNvGraphicFramePr>
          <p:nvPr>
            <p:extLst>
              <p:ext uri="{D42A27DB-BD31-4B8C-83A1-F6EECF244321}">
                <p14:modId xmlns:p14="http://schemas.microsoft.com/office/powerpoint/2010/main" val="3286681093"/>
              </p:ext>
            </p:extLst>
          </p:nvPr>
        </p:nvGraphicFramePr>
        <p:xfrm>
          <a:off x="2140632" y="1168316"/>
          <a:ext cx="7530858" cy="3981558"/>
        </p:xfrm>
        <a:graphic>
          <a:graphicData uri="http://schemas.openxmlformats.org/drawingml/2006/table">
            <a:tbl>
              <a:tblPr firstRow="1" bandRow="1">
                <a:tableStyleId>{2D5ABB26-0587-4C30-8999-92F81FD0307C}</a:tableStyleId>
              </a:tblPr>
              <a:tblGrid>
                <a:gridCol w="3577158">
                  <a:extLst>
                    <a:ext uri="{9D8B030D-6E8A-4147-A177-3AD203B41FA5}">
                      <a16:colId xmlns:a16="http://schemas.microsoft.com/office/drawing/2014/main" val="20000"/>
                    </a:ext>
                  </a:extLst>
                </a:gridCol>
                <a:gridCol w="1682299">
                  <a:extLst>
                    <a:ext uri="{9D8B030D-6E8A-4147-A177-3AD203B41FA5}">
                      <a16:colId xmlns:a16="http://schemas.microsoft.com/office/drawing/2014/main" val="2216440684"/>
                    </a:ext>
                  </a:extLst>
                </a:gridCol>
                <a:gridCol w="2271401">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Zmiana</a:t>
                      </a:r>
                      <a:br>
                        <a:rPr lang="pl-PL" sz="1800" b="0" dirty="0" smtClean="0">
                          <a:latin typeface="+mj-lt"/>
                          <a:cs typeface="Calibri" panose="020F0502020204030204" pitchFamily="34" charset="0"/>
                        </a:rPr>
                      </a:br>
                      <a:r>
                        <a:rPr lang="pl-PL" sz="1800" b="0" dirty="0" smtClean="0">
                          <a:latin typeface="+mj-lt"/>
                          <a:cs typeface="Calibri" panose="020F0502020204030204" pitchFamily="34" charset="0"/>
                        </a:rPr>
                        <a:t>  z aut. A i B</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+616,7</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3.670</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+409,8</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2.234</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+157,0</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1.314</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smtClean="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+49,9</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121,3</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975476246"/>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11</a:t>
            </a:fld>
            <a:endParaRPr lang="pl-PL" dirty="0"/>
          </a:p>
        </p:txBody>
      </p:sp>
      <p:sp>
        <p:nvSpPr>
          <p:cNvPr id="3" name="Tytuł 2"/>
          <p:cNvSpPr>
            <a:spLocks noGrp="1"/>
          </p:cNvSpPr>
          <p:nvPr>
            <p:ph type="title"/>
          </p:nvPr>
        </p:nvSpPr>
        <p:spPr>
          <a:xfrm>
            <a:off x="432000" y="-105074"/>
            <a:ext cx="10709476"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3989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+409,8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038168809"/>
              </p:ext>
            </p:extLst>
          </p:nvPr>
        </p:nvGraphicFramePr>
        <p:xfrm>
          <a:off x="353577" y="860591"/>
          <a:ext cx="11700000" cy="5794224"/>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52422">
                <a:tc>
                  <a:txBody>
                    <a:bodyPr/>
                    <a:lstStyle/>
                    <a:p>
                      <a:pPr algn="r"/>
                      <a:r>
                        <a:rPr lang="pl-PL" sz="2000" b="1" kern="1200" dirty="0" smtClean="0">
                          <a:solidFill>
                            <a:srgbClr val="385723"/>
                          </a:solidFill>
                          <a:effectLst/>
                          <a:latin typeface="+mn-lt"/>
                          <a:ea typeface="+mn-ea"/>
                          <a:cs typeface="+mn-cs"/>
                        </a:rPr>
                        <a:t>+409.820.168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a:t>
                      </a:r>
                      <a:r>
                        <a:rPr lang="pl-PL" sz="1400" b="1" kern="1200" baseline="0" dirty="0" smtClean="0">
                          <a:solidFill>
                            <a:srgbClr val="385723"/>
                          </a:solidFill>
                          <a:effectLst/>
                          <a:latin typeface="+mn-lt"/>
                          <a:ea typeface="+mn-ea"/>
                          <a:cs typeface="+mn-cs"/>
                        </a:rPr>
                        <a:t> saldo)</a:t>
                      </a:r>
                      <a:endParaRPr lang="pl-PL" sz="16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a:t>
                      </a:r>
                      <a:endParaRPr lang="pl-PL" sz="1500" b="1" kern="1200" baseline="0" dirty="0">
                        <a:solidFill>
                          <a:schemeClr val="tx1"/>
                        </a:solidFill>
                        <a:latin typeface="+mn-lt"/>
                        <a:ea typeface="+mn-ea"/>
                        <a:cs typeface="+mn-cs"/>
                      </a:endParaRPr>
                    </a:p>
                  </a:txBody>
                  <a:tcPr marL="91426" marR="91426" marT="45719" marB="45719" anchor="ctr">
                    <a:solidFill>
                      <a:srgbClr val="EFF8E9"/>
                    </a:solidFill>
                  </a:tcPr>
                </a:tc>
                <a:extLst>
                  <a:ext uri="{0D108BD9-81ED-4DB2-BD59-A6C34878D82A}">
                    <a16:rowId xmlns:a16="http://schemas.microsoft.com/office/drawing/2014/main" val="81988169"/>
                  </a:ext>
                </a:extLst>
              </a:tr>
              <a:tr h="20358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Przeniesienie do planu wydatków na 2024 r. kwot zaplanowanych w latach następnych w związku z realizacją m.in. następujących zadań:</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45468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rgbClr val="385723"/>
                          </a:solidFill>
                          <a:effectLst/>
                          <a:latin typeface="+mn-lt"/>
                          <a:ea typeface="+mn-ea"/>
                          <a:cs typeface="+mn-cs"/>
                        </a:rPr>
                        <a:t>+200.000.000</a:t>
                      </a:r>
                      <a:r>
                        <a:rPr lang="pl-PL" sz="1200" b="1" kern="1200" baseline="0" dirty="0" smtClean="0">
                          <a:solidFill>
                            <a:srgbClr val="385723"/>
                          </a:solidFill>
                          <a:effectLst/>
                          <a:latin typeface="+mn-lt"/>
                          <a:ea typeface="+mn-ea"/>
                          <a:cs typeface="+mn-cs"/>
                        </a:rPr>
                        <a:t> </a:t>
                      </a:r>
                      <a:r>
                        <a:rPr lang="pl-PL" sz="1200" b="1" kern="1200" dirty="0">
                          <a:solidFill>
                            <a:srgbClr val="385723"/>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000" b="0" i="0" kern="1200" dirty="0" smtClean="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000" b="0" i="0" kern="1200" dirty="0" err="1" smtClean="0">
                          <a:solidFill>
                            <a:schemeClr val="tx1"/>
                          </a:solidFill>
                          <a:effectLst/>
                          <a:latin typeface="+mn-lt"/>
                          <a:ea typeface="+mn-ea"/>
                          <a:cs typeface="+mn-cs"/>
                        </a:rPr>
                        <a:t>Techniczno</a:t>
                      </a:r>
                      <a:r>
                        <a:rPr lang="pl-PL" sz="1000" b="0" i="0" kern="1200" dirty="0" smtClean="0">
                          <a:solidFill>
                            <a:schemeClr val="tx1"/>
                          </a:solidFill>
                          <a:effectLst/>
                          <a:latin typeface="+mn-lt"/>
                          <a:ea typeface="+mn-ea"/>
                          <a:cs typeface="+mn-cs"/>
                        </a:rPr>
                        <a:t> - Postojową "Mory"”</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2025 r.)</a:t>
                      </a:r>
                      <a:endParaRPr lang="pl-PL" sz="1000" b="0" i="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416958369"/>
                  </a:ext>
                </a:extLst>
              </a:tr>
              <a:tr h="325743">
                <a:tc>
                  <a:txBody>
                    <a:bodyPr/>
                    <a:lstStyle/>
                    <a:p>
                      <a:pPr algn="r"/>
                      <a:r>
                        <a:rPr lang="pl-PL" sz="1200" b="1" kern="1200" dirty="0">
                          <a:solidFill>
                            <a:srgbClr val="385723"/>
                          </a:solidFill>
                          <a:latin typeface="+mj-lt"/>
                          <a:ea typeface="+mn-ea"/>
                          <a:cs typeface="+mn-cs"/>
                        </a:rPr>
                        <a:t>+15.571.603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kern="1200" dirty="0">
                          <a:solidFill>
                            <a:schemeClr val="tx1"/>
                          </a:solidFill>
                          <a:effectLst/>
                          <a:latin typeface="+mn-lt"/>
                          <a:ea typeface="+mn-ea"/>
                          <a:cs typeface="+mn-cs"/>
                        </a:rPr>
                        <a:t>„Budowa Muzeum Sztuki Nowoczesnej” </a:t>
                      </a:r>
                      <a:br>
                        <a:rPr lang="pl-PL" sz="1000" b="0" kern="1200" dirty="0">
                          <a:solidFill>
                            <a:schemeClr val="tx1"/>
                          </a:solidFill>
                          <a:effectLst/>
                          <a:latin typeface="+mn-lt"/>
                          <a:ea typeface="+mn-ea"/>
                          <a:cs typeface="+mn-cs"/>
                        </a:rPr>
                      </a:br>
                      <a:r>
                        <a:rPr lang="pl-PL" sz="1000" b="0" kern="1200" dirty="0">
                          <a:solidFill>
                            <a:schemeClr val="tx1"/>
                          </a:solidFill>
                          <a:effectLst/>
                          <a:latin typeface="+mn-lt"/>
                          <a:ea typeface="+mn-ea"/>
                          <a:cs typeface="+mn-cs"/>
                        </a:rPr>
                        <a:t>(przeniesienie z 2025 r. z zadania pn. „Wydatki na zwiększenie wartości inwestycji kontynuowanych”).</a:t>
                      </a:r>
                      <a:endParaRPr lang="pl-PL" sz="10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666351911"/>
                  </a:ext>
                </a:extLst>
              </a:tr>
              <a:tr h="454684">
                <a:tc>
                  <a:txBody>
                    <a:bodyPr/>
                    <a:lstStyle/>
                    <a:p>
                      <a:pPr algn="r"/>
                      <a:r>
                        <a:rPr lang="pl-PL" sz="1200" b="1" kern="1200" dirty="0">
                          <a:solidFill>
                            <a:srgbClr val="385723"/>
                          </a:solidFill>
                          <a:latin typeface="+mj-lt"/>
                          <a:ea typeface="+mn-ea"/>
                          <a:cs typeface="+mn-cs"/>
                        </a:rPr>
                        <a:t>+9.020.000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i="0" kern="1200" dirty="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000" b="0" i="0" kern="1200" dirty="0" err="1">
                          <a:solidFill>
                            <a:schemeClr val="tx1"/>
                          </a:solidFill>
                          <a:effectLst/>
                          <a:latin typeface="+mn-lt"/>
                          <a:ea typeface="+mn-ea"/>
                          <a:cs typeface="+mn-cs"/>
                        </a:rPr>
                        <a:t>Techniczno</a:t>
                      </a:r>
                      <a:r>
                        <a:rPr lang="pl-PL" sz="1000" b="0" i="0" kern="1200" dirty="0">
                          <a:solidFill>
                            <a:schemeClr val="tx1"/>
                          </a:solidFill>
                          <a:effectLst/>
                          <a:latin typeface="+mn-lt"/>
                          <a:ea typeface="+mn-ea"/>
                          <a:cs typeface="+mn-cs"/>
                        </a:rPr>
                        <a:t> - Postojową "Mory"”</a:t>
                      </a:r>
                      <a:br>
                        <a:rPr lang="pl-PL" sz="1000" b="0" i="0" kern="1200" dirty="0">
                          <a:solidFill>
                            <a:schemeClr val="tx1"/>
                          </a:solidFill>
                          <a:effectLst/>
                          <a:latin typeface="+mn-lt"/>
                          <a:ea typeface="+mn-ea"/>
                          <a:cs typeface="+mn-cs"/>
                        </a:rPr>
                      </a:br>
                      <a:r>
                        <a:rPr lang="pl-PL" sz="1000" b="0" i="0" kern="1200" dirty="0">
                          <a:solidFill>
                            <a:schemeClr val="tx1"/>
                          </a:solidFill>
                          <a:effectLst/>
                          <a:latin typeface="+mn-lt"/>
                          <a:ea typeface="+mn-ea"/>
                          <a:cs typeface="+mn-cs"/>
                        </a:rPr>
                        <a:t>(przeniesienie z 2027 r. z zadania pn. „Wydatki na zwiększenie wartości inwestycji kontynuowanych”).</a:t>
                      </a:r>
                      <a:endParaRPr lang="pl-PL" sz="1000" b="0" i="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01723143"/>
                  </a:ext>
                </a:extLst>
              </a:tr>
              <a:tr h="32574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rgbClr val="385723"/>
                          </a:solidFill>
                          <a:effectLst/>
                          <a:latin typeface="+mn-lt"/>
                          <a:ea typeface="+mn-ea"/>
                          <a:cs typeface="+mn-cs"/>
                        </a:rPr>
                        <a:t>+8.112.415 </a:t>
                      </a:r>
                      <a:r>
                        <a:rPr lang="pl-PL" sz="1200" b="1" kern="1200" dirty="0">
                          <a:solidFill>
                            <a:srgbClr val="385723"/>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„Przebudowa ulicy J. Kazimierza” </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2025 r.)</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02572836"/>
                  </a:ext>
                </a:extLst>
              </a:tr>
              <a:tr h="32574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+8.000.000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„Wykup nieruchomości do zasobu m.st. Warszawy”</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2027 r. w ramach limitu wydatków majątkowych)</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5519664"/>
                  </a:ext>
                </a:extLst>
              </a:tr>
              <a:tr h="32574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mn-lt"/>
                          <a:ea typeface="+mn-ea"/>
                          <a:cs typeface="+mn-cs"/>
                        </a:rPr>
                        <a:t>+8.000.000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„Przebudowa ciągu ulic św. Wincentego oraz Głębockiej na odc. od ronda przy drodze ekspresowej S8 do ul. Kondratowicza” </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2027 r. z zadania pn. „Wydatki na zwiększenie wartości inwestycji kontynuowanych”)</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015393620"/>
                  </a:ext>
                </a:extLst>
              </a:tr>
              <a:tr h="32574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+7.394.400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Modernizacja ciągu ulic Marsa - Żołnierska odc. węzeł Marsa - granica miasta - etap II część 2” </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2025 r.)</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894779637"/>
                  </a:ext>
                </a:extLst>
              </a:tr>
              <a:tr h="32574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srgbClr val="385723"/>
                          </a:solidFill>
                          <a:effectLst/>
                          <a:uLnTx/>
                          <a:uFillTx/>
                          <a:latin typeface="Engram Warsaw"/>
                          <a:ea typeface="+mn-ea"/>
                          <a:cs typeface="+mn-cs"/>
                        </a:rPr>
                        <a:t>+6.093.624 zł</a:t>
                      </a:r>
                      <a:endParaRPr kumimoji="0" lang="pl-PL" sz="12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000" b="0" i="0" kern="1200" dirty="0" smtClean="0">
                          <a:solidFill>
                            <a:schemeClr val="tx1"/>
                          </a:solidFill>
                          <a:effectLst/>
                          <a:latin typeface="+mn-lt"/>
                          <a:ea typeface="+mn-ea"/>
                          <a:cs typeface="+mn-cs"/>
                        </a:rPr>
                        <a:t>„Dzielnica Wisła, w tym: Modernizacja otoczenia Portu Czerniakowskiego”</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lat przyszłych w ramach limitu wydatków majątkowych)</a:t>
                      </a:r>
                      <a:endParaRPr lang="pl-PL" sz="10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55864529"/>
                  </a:ext>
                </a:extLst>
              </a:tr>
              <a:tr h="454684">
                <a:tc>
                  <a:txBody>
                    <a:bodyPr/>
                    <a:lstStyle/>
                    <a:p>
                      <a:pPr algn="r"/>
                      <a:r>
                        <a:rPr kumimoji="0" lang="pl-PL" sz="1200" b="1" i="0" u="none" strike="noStrike" kern="1200" cap="none" spc="0" normalizeH="0" baseline="0" dirty="0">
                          <a:ln>
                            <a:noFill/>
                          </a:ln>
                          <a:solidFill>
                            <a:srgbClr val="385723"/>
                          </a:solidFill>
                          <a:effectLst/>
                          <a:uLnTx/>
                          <a:uFillTx/>
                          <a:latin typeface="Engram Warsaw"/>
                          <a:ea typeface="+mn-ea"/>
                          <a:cs typeface="+mn-cs"/>
                        </a:rPr>
                        <a:t>+6.040.000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i="0" kern="1200" dirty="0">
                          <a:solidFill>
                            <a:schemeClr val="tx1"/>
                          </a:solidFill>
                          <a:effectLst/>
                          <a:latin typeface="+mn-lt"/>
                          <a:ea typeface="+mn-ea"/>
                          <a:cs typeface="+mn-cs"/>
                        </a:rPr>
                        <a:t>„Zintegrowane Inwestycje Terytorialne - Wirtualny Warszawski Obszar Funkcjonalny”</a:t>
                      </a:r>
                      <a:br>
                        <a:rPr lang="pl-PL" sz="1000" b="0" i="0" kern="1200" dirty="0">
                          <a:solidFill>
                            <a:schemeClr val="tx1"/>
                          </a:solidFill>
                          <a:effectLst/>
                          <a:latin typeface="+mn-lt"/>
                          <a:ea typeface="+mn-ea"/>
                          <a:cs typeface="+mn-cs"/>
                        </a:rPr>
                      </a:br>
                      <a:r>
                        <a:rPr lang="pl-PL" sz="1000" b="0" i="0" kern="1200" dirty="0">
                          <a:solidFill>
                            <a:schemeClr val="tx1"/>
                          </a:solidFill>
                          <a:effectLst/>
                          <a:latin typeface="+mn-lt"/>
                          <a:ea typeface="+mn-ea"/>
                          <a:cs typeface="+mn-cs"/>
                        </a:rPr>
                        <a:t>(przeniesienie m.in. z 2025 r. z zadania pn. „Wydatki związane z realizacją i rozliczeniem projektów finansowanych z udziałem środków Unii Europejskiej i innych źródeł zagranicznych niepodlegających zwrotowi”).</a:t>
                      </a:r>
                      <a:endParaRPr lang="pl-PL" sz="1000" b="0" i="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645407945"/>
                  </a:ext>
                </a:extLst>
              </a:tr>
              <a:tr h="384563">
                <a:tc>
                  <a:txBody>
                    <a:bodyPr/>
                    <a:lstStyle/>
                    <a:p>
                      <a:pPr algn="r"/>
                      <a:r>
                        <a:rPr kumimoji="0" lang="pl-PL" sz="1200" b="1" i="0" u="none" strike="noStrike" kern="1200" cap="none" spc="0" normalizeH="0" baseline="0" dirty="0" smtClean="0">
                          <a:ln>
                            <a:noFill/>
                          </a:ln>
                          <a:solidFill>
                            <a:srgbClr val="385723"/>
                          </a:solidFill>
                          <a:effectLst/>
                          <a:uLnTx/>
                          <a:uFillTx/>
                          <a:latin typeface="Engram Warsaw"/>
                          <a:ea typeface="+mn-ea"/>
                          <a:cs typeface="+mn-cs"/>
                        </a:rPr>
                        <a:t>+5.818.509 zł</a:t>
                      </a:r>
                      <a:endParaRPr kumimoji="0" lang="pl-PL" sz="1200" b="1" i="0" u="none" strike="noStrike" kern="1200" cap="none" spc="0" normalizeH="0" baseline="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000" b="0" i="0" kern="1200" dirty="0" smtClean="0">
                          <a:solidFill>
                            <a:schemeClr val="tx1"/>
                          </a:solidFill>
                          <a:effectLst/>
                          <a:latin typeface="+mn-lt"/>
                          <a:ea typeface="+mn-ea"/>
                          <a:cs typeface="+mn-cs"/>
                        </a:rPr>
                        <a:t>„Przebudowa sygnalizacji świetlnej na skrzyżowaniu ul. Wybrzeże Kościuszkowskie z ul. Karową” </a:t>
                      </a:r>
                      <a:br>
                        <a:rPr lang="pl-PL" sz="1000" b="0" i="0" kern="1200" dirty="0" smtClean="0">
                          <a:solidFill>
                            <a:schemeClr val="tx1"/>
                          </a:solidFill>
                          <a:effectLst/>
                          <a:latin typeface="+mn-lt"/>
                          <a:ea typeface="+mn-ea"/>
                          <a:cs typeface="+mn-cs"/>
                        </a:rPr>
                      </a:br>
                      <a:r>
                        <a:rPr lang="pl-PL" sz="1000" b="0" i="0" kern="1200" dirty="0" smtClean="0">
                          <a:solidFill>
                            <a:schemeClr val="tx1"/>
                          </a:solidFill>
                          <a:effectLst/>
                          <a:latin typeface="+mn-lt"/>
                          <a:ea typeface="+mn-ea"/>
                          <a:cs typeface="+mn-cs"/>
                        </a:rPr>
                        <a:t>(przeniesienie z 2027 r. z zadania pn. „Wydatki na zwiększenie wartości inwestycji kontynuowanych”)</a:t>
                      </a:r>
                      <a:endParaRPr lang="pl-PL" sz="1000" b="0" i="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733430054"/>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49387990"/>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12</a:t>
            </a:fld>
            <a:endParaRPr lang="pl-PL" dirty="0"/>
          </a:p>
        </p:txBody>
      </p:sp>
      <p:sp>
        <p:nvSpPr>
          <p:cNvPr id="3" name="Tytuł 2"/>
          <p:cNvSpPr>
            <a:spLocks noGrp="1"/>
          </p:cNvSpPr>
          <p:nvPr>
            <p:ph type="title"/>
          </p:nvPr>
        </p:nvSpPr>
        <p:spPr>
          <a:xfrm>
            <a:off x="432000" y="72000"/>
            <a:ext cx="10709476"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+409,8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4249578010"/>
              </p:ext>
            </p:extLst>
          </p:nvPr>
        </p:nvGraphicFramePr>
        <p:xfrm>
          <a:off x="353577" y="1037665"/>
          <a:ext cx="11700000" cy="5267305"/>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83186">
                <a:tc>
                  <a:txBody>
                    <a:bodyPr/>
                    <a:lstStyle/>
                    <a:p>
                      <a:pPr algn="r"/>
                      <a:r>
                        <a:rPr lang="pl-PL" sz="2000" b="1" kern="1200" dirty="0" smtClean="0">
                          <a:solidFill>
                            <a:srgbClr val="385723"/>
                          </a:solidFill>
                          <a:effectLst/>
                          <a:latin typeface="+mn-lt"/>
                          <a:ea typeface="+mn-ea"/>
                          <a:cs typeface="+mn-cs"/>
                        </a:rPr>
                        <a:t>+409.820.168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a:t>
                      </a:r>
                      <a:r>
                        <a:rPr lang="pl-PL" sz="1400" b="1" kern="1200" baseline="0" dirty="0" smtClean="0">
                          <a:solidFill>
                            <a:srgbClr val="385723"/>
                          </a:solidFill>
                          <a:effectLst/>
                          <a:latin typeface="+mn-lt"/>
                          <a:ea typeface="+mn-ea"/>
                          <a:cs typeface="+mn-cs"/>
                        </a:rPr>
                        <a:t> saldo)</a:t>
                      </a:r>
                      <a:endParaRPr lang="pl-PL" sz="16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 (ciąg dalszy):</a:t>
                      </a:r>
                      <a:endParaRPr lang="pl-PL" sz="1500" b="1" kern="1200" baseline="0" dirty="0">
                        <a:solidFill>
                          <a:schemeClr val="tx1"/>
                        </a:solidFill>
                        <a:latin typeface="+mn-lt"/>
                        <a:ea typeface="+mn-ea"/>
                        <a:cs typeface="+mn-cs"/>
                      </a:endParaRPr>
                    </a:p>
                  </a:txBody>
                  <a:tcPr marL="91426" marR="91426" marT="45719" marB="45719" anchor="ctr">
                    <a:solidFill>
                      <a:srgbClr val="EFF8E9"/>
                    </a:solidFill>
                  </a:tcPr>
                </a:tc>
                <a:extLst>
                  <a:ext uri="{0D108BD9-81ED-4DB2-BD59-A6C34878D82A}">
                    <a16:rowId xmlns:a16="http://schemas.microsoft.com/office/drawing/2014/main" val="81988169"/>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Zapewnienia finansowania realizacji zadań inwestycyjnych m.in. w związku z kontynuacją realizacji zadań z 2023 r., w tym:</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+27.413.243</a:t>
                      </a:r>
                      <a:r>
                        <a:rPr lang="pl-PL" sz="1600" b="1" kern="1200" baseline="0" dirty="0" smtClean="0">
                          <a:solidFill>
                            <a:srgbClr val="385723"/>
                          </a:solidFill>
                          <a:effectLst/>
                          <a:latin typeface="+mn-lt"/>
                          <a:ea typeface="+mn-ea"/>
                          <a:cs typeface="+mn-cs"/>
                        </a:rPr>
                        <a:t> </a:t>
                      </a:r>
                      <a:r>
                        <a:rPr lang="pl-PL" sz="1600" b="1" kern="1200" dirty="0">
                          <a:solidFill>
                            <a:srgbClr val="385723"/>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400" b="0" i="0" kern="1200" dirty="0" smtClean="0">
                          <a:solidFill>
                            <a:schemeClr val="tx1"/>
                          </a:solidFill>
                          <a:effectLst/>
                          <a:latin typeface="+mn-lt"/>
                          <a:ea typeface="+mn-ea"/>
                          <a:cs typeface="+mn-cs"/>
                        </a:rPr>
                        <a:t>W zakresie realizacji zadań dot. rozbudowy II linii metra, w tym:</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smtClean="0">
                          <a:solidFill>
                            <a:schemeClr val="tx1"/>
                          </a:solidFill>
                          <a:effectLst/>
                          <a:latin typeface="+mn-lt"/>
                          <a:ea typeface="+mn-ea"/>
                          <a:cs typeface="+mn-cs"/>
                        </a:rPr>
                        <a:t>„dokończenie budowy odcinka zachodniego od szlaku za stacją "Powstańców Śląskich" do stacji "Połczyńska" wraz ze Stacją </a:t>
                      </a:r>
                      <a:r>
                        <a:rPr lang="pl-PL" sz="1400" b="0" i="0" kern="1200" dirty="0" err="1" smtClean="0">
                          <a:solidFill>
                            <a:schemeClr val="tx1"/>
                          </a:solidFill>
                          <a:effectLst/>
                          <a:latin typeface="+mn-lt"/>
                          <a:ea typeface="+mn-ea"/>
                          <a:cs typeface="+mn-cs"/>
                        </a:rPr>
                        <a:t>Techniczno</a:t>
                      </a:r>
                      <a:r>
                        <a:rPr lang="pl-PL" sz="1400" b="0" i="0" kern="1200" dirty="0" smtClean="0">
                          <a:solidFill>
                            <a:schemeClr val="tx1"/>
                          </a:solidFill>
                          <a:effectLst/>
                          <a:latin typeface="+mn-lt"/>
                          <a:ea typeface="+mn-ea"/>
                          <a:cs typeface="+mn-cs"/>
                        </a:rPr>
                        <a:t> - Postojową "Mory"” – 20.309.633 zł;</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smtClean="0">
                          <a:solidFill>
                            <a:schemeClr val="tx1"/>
                          </a:solidFill>
                          <a:effectLst/>
                          <a:latin typeface="+mn-lt"/>
                          <a:ea typeface="+mn-ea"/>
                          <a:cs typeface="+mn-cs"/>
                        </a:rPr>
                        <a:t>„dokończenie budowy odcinka wschodniego - północnego II linii metra (do stacji "Bródno")”</a:t>
                      </a:r>
                      <a:r>
                        <a:rPr lang="pl-PL" sz="1400" b="0" i="0" kern="1200" baseline="0" dirty="0" smtClean="0">
                          <a:solidFill>
                            <a:schemeClr val="tx1"/>
                          </a:solidFill>
                          <a:effectLst/>
                          <a:latin typeface="+mn-lt"/>
                          <a:ea typeface="+mn-ea"/>
                          <a:cs typeface="+mn-cs"/>
                        </a:rPr>
                        <a:t/>
                      </a:r>
                      <a:br>
                        <a:rPr lang="pl-PL" sz="1400" b="0" i="0" kern="1200" baseline="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4.232.809 zł;</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smtClean="0">
                          <a:solidFill>
                            <a:schemeClr val="tx1"/>
                          </a:solidFill>
                          <a:effectLst/>
                          <a:latin typeface="+mn-lt"/>
                          <a:ea typeface="+mn-ea"/>
                          <a:cs typeface="+mn-cs"/>
                        </a:rPr>
                        <a:t>„kontynuacja budowy odcinka zachodniego od szlaku za stacją "Księcia Janusza" do stacji "Powstańców Śląskich"” – 1.903.765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+11.520.811 </a:t>
                      </a:r>
                      <a:r>
                        <a:rPr lang="pl-PL" sz="1600" b="1" kern="1200" dirty="0">
                          <a:solidFill>
                            <a:srgbClr val="385723"/>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„Pozyskanie nieruchomości pod inwestycje drogowe - część 2”</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+7.631.183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„Budowa Muzeum Sztuki Nowoczesnej”</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+4.648.693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„Przebudowa Placu Trzech Krzyży”</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+3.597.542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„Budowa kładki pieszo-rowerowej nad Wisłą”</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Engram Warsaw"/>
                          <a:ea typeface="+mn-ea"/>
                          <a:cs typeface="+mn-cs"/>
                        </a:rPr>
                        <a:t>+3.493.247 zł</a:t>
                      </a:r>
                      <a:endParaRPr kumimoji="0" lang="pl-PL" sz="1600" b="1" i="0" u="none" strike="noStrike" kern="1200" cap="none" spc="0" normalizeH="0" baseline="0" noProof="0" dirty="0">
                        <a:ln>
                          <a:noFill/>
                        </a:ln>
                        <a:solidFill>
                          <a:srgbClr val="385723"/>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„Zakup sprzętu informatycznego i oprogramowania - część II”</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018078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+3.323.336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„Rozbudowa i adaptacja budynku na potrzeby utworzenia Praskiego Centrum RE-START”</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6472121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+2.977.378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„Modernizacja zabytkowych obiektów oraz budowa sali koncertowej przy ul. Grochowskiej na potrzeby </a:t>
                      </a:r>
                      <a:r>
                        <a:rPr lang="pl-PL" sz="1400" b="0" i="0" kern="1200" dirty="0" err="1" smtClean="0">
                          <a:solidFill>
                            <a:schemeClr val="tx1"/>
                          </a:solidFill>
                          <a:effectLst/>
                          <a:latin typeface="+mn-lt"/>
                          <a:ea typeface="+mn-ea"/>
                          <a:cs typeface="+mn-cs"/>
                        </a:rPr>
                        <a:t>Sinfonia</a:t>
                      </a:r>
                      <a:r>
                        <a:rPr lang="pl-PL" sz="1400" b="0" i="0" kern="1200" dirty="0" smtClean="0">
                          <a:solidFill>
                            <a:schemeClr val="tx1"/>
                          </a:solidFill>
                          <a:effectLst/>
                          <a:latin typeface="+mn-lt"/>
                          <a:ea typeface="+mn-ea"/>
                          <a:cs typeface="+mn-cs"/>
                        </a:rPr>
                        <a:t> </a:t>
                      </a:r>
                      <a:r>
                        <a:rPr lang="pl-PL" sz="1400" b="0" i="0" kern="1200" dirty="0" err="1" smtClean="0">
                          <a:solidFill>
                            <a:schemeClr val="tx1"/>
                          </a:solidFill>
                          <a:effectLst/>
                          <a:latin typeface="+mn-lt"/>
                          <a:ea typeface="+mn-ea"/>
                          <a:cs typeface="+mn-cs"/>
                        </a:rPr>
                        <a:t>Varsovia</a:t>
                      </a:r>
                      <a:r>
                        <a:rPr lang="pl-PL" sz="1400" b="0" i="0" kern="1200" dirty="0" smtClean="0">
                          <a:solidFill>
                            <a:schemeClr val="tx1"/>
                          </a:solidFill>
                          <a:effectLst/>
                          <a:latin typeface="+mn-lt"/>
                          <a:ea typeface="+mn-ea"/>
                          <a:cs typeface="+mn-cs"/>
                        </a:rPr>
                        <a:t> - etap I”</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424234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2134224431"/>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13</a:t>
            </a:fld>
            <a:endParaRPr lang="pl-PL" dirty="0"/>
          </a:p>
        </p:txBody>
      </p:sp>
      <p:sp>
        <p:nvSpPr>
          <p:cNvPr id="3" name="Tytuł 2"/>
          <p:cNvSpPr>
            <a:spLocks noGrp="1"/>
          </p:cNvSpPr>
          <p:nvPr>
            <p:ph type="title"/>
          </p:nvPr>
        </p:nvSpPr>
        <p:spPr>
          <a:xfrm>
            <a:off x="432000" y="72000"/>
            <a:ext cx="10709476"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+409,8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901660861"/>
              </p:ext>
            </p:extLst>
          </p:nvPr>
        </p:nvGraphicFramePr>
        <p:xfrm>
          <a:off x="353577" y="1037665"/>
          <a:ext cx="11699878" cy="4291949"/>
        </p:xfrm>
        <a:graphic>
          <a:graphicData uri="http://schemas.openxmlformats.org/drawingml/2006/table">
            <a:tbl>
              <a:tblPr firstRow="1" bandRow="1">
                <a:tableStyleId>{2D5ABB26-0587-4C30-8999-92F81FD0307C}</a:tableStyleId>
              </a:tblPr>
              <a:tblGrid>
                <a:gridCol w="2329200">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83186">
                <a:tc>
                  <a:txBody>
                    <a:bodyPr/>
                    <a:lstStyle/>
                    <a:p>
                      <a:pPr algn="r"/>
                      <a:r>
                        <a:rPr lang="pl-PL" sz="2000" b="1" kern="1200" dirty="0" smtClean="0">
                          <a:solidFill>
                            <a:srgbClr val="385723"/>
                          </a:solidFill>
                          <a:effectLst/>
                          <a:latin typeface="+mn-lt"/>
                          <a:ea typeface="+mn-ea"/>
                          <a:cs typeface="+mn-cs"/>
                        </a:rPr>
                        <a:t>+409.820.168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a:t>
                      </a:r>
                      <a:r>
                        <a:rPr lang="pl-PL" sz="1400" b="1" kern="1200" baseline="0" dirty="0" smtClean="0">
                          <a:solidFill>
                            <a:srgbClr val="385723"/>
                          </a:solidFill>
                          <a:effectLst/>
                          <a:latin typeface="+mn-lt"/>
                          <a:ea typeface="+mn-ea"/>
                          <a:cs typeface="+mn-cs"/>
                        </a:rPr>
                        <a:t> saldo)</a:t>
                      </a:r>
                      <a:endParaRPr lang="pl-PL" sz="16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 (ciąg dalszy):</a:t>
                      </a:r>
                      <a:endParaRPr lang="pl-PL" sz="1500" b="1" kern="1200" baseline="0" dirty="0">
                        <a:solidFill>
                          <a:schemeClr val="tx1"/>
                        </a:solidFill>
                        <a:latin typeface="+mn-lt"/>
                        <a:ea typeface="+mn-ea"/>
                        <a:cs typeface="+mn-cs"/>
                      </a:endParaRPr>
                    </a:p>
                  </a:txBody>
                  <a:tcPr marL="91426" marR="91426" marT="45719" marB="45719" anchor="ctr">
                    <a:solidFill>
                      <a:srgbClr val="EFF8E9"/>
                    </a:solidFill>
                  </a:tcPr>
                </a:tc>
                <a:extLst>
                  <a:ext uri="{0D108BD9-81ED-4DB2-BD59-A6C34878D82A}">
                    <a16:rowId xmlns:a16="http://schemas.microsoft.com/office/drawing/2014/main" val="81988169"/>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Przeniesienia środków z planu wydatków bieżących do planu wydatków majątkowych m.in. w związku z realizacją następujących zadań:</a:t>
                      </a:r>
                    </a:p>
                  </a:txBody>
                  <a:tcPr marL="91426" marR="91426" marT="45719" marB="45719" anchor="ctr">
                    <a:lnB>
                      <a:noFill/>
                    </a:lnB>
                    <a:solidFill>
                      <a:srgbClr val="E6E6E6"/>
                    </a:solidFill>
                  </a:tcPr>
                </a:tc>
                <a:tc hMerge="1">
                  <a:txBody>
                    <a:bodyPr/>
                    <a:lstStyle/>
                    <a:p>
                      <a:endParaRPr lang="pl-PL"/>
                    </a:p>
                  </a:txBody>
                  <a:tcPr/>
                </a:tc>
                <a:extLst>
                  <a:ext uri="{0D108BD9-81ED-4DB2-BD59-A6C34878D82A}">
                    <a16:rowId xmlns:a16="http://schemas.microsoft.com/office/drawing/2014/main" val="2849828220"/>
                  </a:ext>
                </a:extLst>
              </a:tr>
              <a:tr h="21743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+1.425.000</a:t>
                      </a:r>
                      <a:r>
                        <a:rPr lang="pl-PL" sz="1600" b="1" kern="1200" baseline="0" dirty="0" smtClean="0">
                          <a:solidFill>
                            <a:srgbClr val="385723"/>
                          </a:solidFill>
                          <a:effectLst/>
                          <a:latin typeface="+mn-lt"/>
                          <a:ea typeface="+mn-ea"/>
                          <a:cs typeface="+mn-cs"/>
                        </a:rPr>
                        <a:t> </a:t>
                      </a:r>
                      <a:r>
                        <a:rPr lang="pl-PL" sz="1600" b="1" kern="1200" dirty="0">
                          <a:solidFill>
                            <a:srgbClr val="385723"/>
                          </a:solidFill>
                          <a:effectLst/>
                          <a:latin typeface="+mn-lt"/>
                          <a:ea typeface="+mn-ea"/>
                          <a:cs typeface="+mn-cs"/>
                        </a:rPr>
                        <a:t>zł</a:t>
                      </a:r>
                    </a:p>
                  </a:txBody>
                  <a:tcPr marL="91426" marR="91426" marT="45719" marB="45719" anchor="ctr">
                    <a:lnL>
                      <a:noFill/>
                    </a:lnL>
                    <a:lnR>
                      <a:noFill/>
                    </a:lnR>
                    <a:lnT>
                      <a:noFill/>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400" b="0" i="0" kern="1200" dirty="0" smtClean="0">
                          <a:solidFill>
                            <a:schemeClr val="tx1"/>
                          </a:solidFill>
                          <a:effectLst/>
                          <a:latin typeface="+mn-lt"/>
                          <a:ea typeface="+mn-ea"/>
                          <a:cs typeface="+mn-cs"/>
                        </a:rPr>
                        <a:t>„Modernizacja budynku użytkowego przy ul. Stawki 27”</a:t>
                      </a:r>
                    </a:p>
                  </a:txBody>
                  <a:tcPr marL="91426" marR="91426" marT="45719" marB="45719" anchor="ctr">
                    <a:lnL>
                      <a:noFill/>
                    </a:lnL>
                    <a:lnR>
                      <a:noFill/>
                    </a:lnR>
                    <a:lnT>
                      <a:noFill/>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6906158"/>
                  </a:ext>
                </a:extLst>
              </a:tr>
              <a:tr h="21743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effectLst/>
                          <a:latin typeface="+mn-lt"/>
                          <a:ea typeface="+mn-ea"/>
                          <a:cs typeface="+mn-cs"/>
                        </a:rPr>
                        <a:t>+1.000.000</a:t>
                      </a:r>
                      <a:r>
                        <a:rPr lang="pl-PL" sz="1600" b="1" kern="1200" baseline="0" dirty="0" smtClean="0">
                          <a:solidFill>
                            <a:srgbClr val="385723"/>
                          </a:solidFill>
                          <a:effectLst/>
                          <a:latin typeface="+mn-lt"/>
                          <a:ea typeface="+mn-ea"/>
                          <a:cs typeface="+mn-cs"/>
                        </a:rPr>
                        <a:t> </a:t>
                      </a:r>
                      <a:r>
                        <a:rPr lang="pl-PL" sz="1600" b="1" kern="1200" dirty="0">
                          <a:solidFill>
                            <a:srgbClr val="385723"/>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no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400" b="0" i="0" kern="1200" dirty="0" smtClean="0">
                          <a:solidFill>
                            <a:schemeClr val="tx1"/>
                          </a:solidFill>
                          <a:effectLst/>
                          <a:latin typeface="+mn-lt"/>
                          <a:ea typeface="+mn-ea"/>
                          <a:cs typeface="+mn-cs"/>
                        </a:rPr>
                        <a:t>„Warszawski System Integracyjny Miejskich Baz Danych - SIMBAD”</a:t>
                      </a:r>
                    </a:p>
                  </a:txBody>
                  <a:tcPr marL="91426" marR="91426" marT="45719" marB="45719" anchor="ctr">
                    <a:lnT w="3175"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856506888"/>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Przeniesienia planu wydatków z 2024 r. na lata następne w związku z realizacją m.in. następujących zadań:</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FF0000"/>
                          </a:solidFill>
                          <a:effectLst/>
                          <a:latin typeface="+mn-lt"/>
                          <a:ea typeface="+mn-ea"/>
                          <a:cs typeface="+mn-cs"/>
                        </a:rPr>
                        <a:t>-17.146.612</a:t>
                      </a:r>
                      <a:r>
                        <a:rPr lang="pl-PL" sz="1600" b="1" kern="1200" baseline="0" dirty="0" smtClean="0">
                          <a:solidFill>
                            <a:srgbClr val="FF0000"/>
                          </a:solidFill>
                          <a:effectLst/>
                          <a:latin typeface="+mn-lt"/>
                          <a:ea typeface="+mn-ea"/>
                          <a:cs typeface="+mn-cs"/>
                        </a:rPr>
                        <a:t> </a:t>
                      </a:r>
                      <a:r>
                        <a:rPr lang="pl-PL" sz="1600" b="1" kern="1200" dirty="0">
                          <a:solidFill>
                            <a:srgbClr val="FF0000"/>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400" b="0" i="0" kern="1200" dirty="0" smtClean="0">
                          <a:solidFill>
                            <a:schemeClr val="tx1"/>
                          </a:solidFill>
                          <a:effectLst/>
                          <a:latin typeface="+mn-lt"/>
                          <a:ea typeface="+mn-ea"/>
                          <a:cs typeface="+mn-cs"/>
                        </a:rPr>
                        <a:t>„Płatność z tytułu refundacji wydatków na zakup taboru na potrzeby projektu "Budowa II linii metra, </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wraz z infrastrukturą towarzyszącą i zakupem taboru - etap II"”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2025 r. do zadania pn. „Wydatki na zwiększenie wartości inwestycji kontynuowanych”)</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FF0000"/>
                          </a:solidFill>
                          <a:effectLst/>
                          <a:latin typeface="+mn-lt"/>
                          <a:ea typeface="+mn-ea"/>
                          <a:cs typeface="+mn-cs"/>
                        </a:rPr>
                        <a:t>-6.218.372 </a:t>
                      </a:r>
                      <a:r>
                        <a:rPr lang="pl-PL" sz="1600" b="1" kern="1200" dirty="0">
                          <a:solidFill>
                            <a:srgbClr val="FF0000"/>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„Płatność z tytułu refundacji wydatków na zakup taboru na potrzeby projektu "Budowa II linii metra</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wraz z zakupem taboru - etap III"”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2025 r. do zadania pn. „Wydatki na zwiększenie wartości inwestycji kontynuowanych”)</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FF0000"/>
                          </a:solidFill>
                          <a:effectLst/>
                          <a:uLnTx/>
                          <a:uFillTx/>
                          <a:latin typeface="Engram Warsaw"/>
                          <a:ea typeface="+mn-ea"/>
                          <a:cs typeface="+mn-cs"/>
                        </a:rPr>
                        <a:t>-5.759.575 zł</a:t>
                      </a:r>
                      <a:endParaRPr kumimoji="0" lang="pl-PL" sz="1600" b="1" i="0" u="none" strike="noStrike" kern="1200" cap="none" spc="0" normalizeH="0" baseline="0" noProof="0" dirty="0">
                        <a:ln>
                          <a:noFill/>
                        </a:ln>
                        <a:solidFill>
                          <a:srgbClr val="FF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„Adaptacja parkingów P+R i obiektów Warszawskiego Transportu Publicznego w obszarach zmian klimatycznych oraz zrównoważenia energetycznego wraz z infrastrukturą towarzyszącą”</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2025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5519664"/>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41672270"/>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14</a:t>
            </a:fld>
            <a:endParaRPr lang="pl-PL" dirty="0"/>
          </a:p>
        </p:txBody>
      </p:sp>
      <p:sp>
        <p:nvSpPr>
          <p:cNvPr id="3" name="Tytuł 2"/>
          <p:cNvSpPr>
            <a:spLocks noGrp="1"/>
          </p:cNvSpPr>
          <p:nvPr>
            <p:ph type="title"/>
          </p:nvPr>
        </p:nvSpPr>
        <p:spPr>
          <a:xfrm>
            <a:off x="432000" y="72000"/>
            <a:ext cx="10709476"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+409,8 </a:t>
            </a:r>
            <a:r>
              <a:rPr lang="pl-PL" altLang="pl-PL" sz="2000" b="1" dirty="0">
                <a:solidFill>
                  <a:srgbClr val="385723"/>
                </a:solidFill>
                <a:latin typeface="+mj-lt"/>
              </a:rPr>
              <a:t>mln zł</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2046761626"/>
              </p:ext>
            </p:extLst>
          </p:nvPr>
        </p:nvGraphicFramePr>
        <p:xfrm>
          <a:off x="234826" y="1260594"/>
          <a:ext cx="11700001" cy="4485782"/>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615438">
                <a:tc>
                  <a:txBody>
                    <a:bodyPr/>
                    <a:lstStyle/>
                    <a:p>
                      <a:pPr algn="r"/>
                      <a:r>
                        <a:rPr lang="pl-PL" sz="1900" b="1" kern="1200" dirty="0" smtClean="0">
                          <a:solidFill>
                            <a:srgbClr val="385723"/>
                          </a:solidFill>
                          <a:effectLst/>
                          <a:latin typeface="+mn-lt"/>
                          <a:ea typeface="+mn-ea"/>
                          <a:cs typeface="+mn-cs"/>
                        </a:rPr>
                        <a:t>+409.820.168 zł</a:t>
                      </a:r>
                      <a:r>
                        <a:rPr lang="pl-PL" sz="2000" b="1" kern="1200" dirty="0" smtClean="0">
                          <a:solidFill>
                            <a:srgbClr val="385723"/>
                          </a:solidFill>
                          <a:effectLst/>
                          <a:latin typeface="+mn-lt"/>
                          <a:ea typeface="+mn-ea"/>
                          <a:cs typeface="+mn-cs"/>
                        </a:rPr>
                        <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a:t>
                      </a:r>
                      <a:r>
                        <a:rPr lang="pl-PL" sz="1400" b="1" kern="1200" baseline="0" dirty="0" smtClean="0">
                          <a:solidFill>
                            <a:srgbClr val="385723"/>
                          </a:solidFill>
                          <a:effectLst/>
                          <a:latin typeface="+mn-lt"/>
                          <a:ea typeface="+mn-ea"/>
                          <a:cs typeface="+mn-cs"/>
                        </a:rPr>
                        <a:t> saldo)</a:t>
                      </a:r>
                      <a:endParaRPr lang="pl-PL" sz="16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a:solidFill>
                            <a:schemeClr val="tx1"/>
                          </a:solidFill>
                          <a:latin typeface="+mj-lt"/>
                          <a:ea typeface="+mn-ea"/>
                          <a:cs typeface="+mn-cs"/>
                        </a:rPr>
                        <a:t>Wydatki majątkowe w części </a:t>
                      </a:r>
                      <a:r>
                        <a:rPr lang="pl-PL" sz="1600" b="1" kern="1200" baseline="0" dirty="0" err="1">
                          <a:solidFill>
                            <a:schemeClr val="tx1"/>
                          </a:solidFill>
                          <a:latin typeface="+mj-lt"/>
                          <a:ea typeface="+mn-ea"/>
                          <a:cs typeface="+mn-cs"/>
                        </a:rPr>
                        <a:t>ogólnomiejskiej</a:t>
                      </a:r>
                      <a:r>
                        <a:rPr lang="pl-PL" sz="1600" b="1" kern="1200" baseline="0" dirty="0">
                          <a:solidFill>
                            <a:schemeClr val="tx1"/>
                          </a:solidFill>
                          <a:latin typeface="+mj-lt"/>
                          <a:ea typeface="+mn-ea"/>
                          <a:cs typeface="+mn-cs"/>
                        </a:rPr>
                        <a:t>, w tym (ciąg dalszy):</a:t>
                      </a: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29934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prstClr val="black"/>
                          </a:solidFill>
                          <a:effectLst/>
                          <a:uLnTx/>
                          <a:uFillTx/>
                          <a:latin typeface="Calibri" panose="020F0502020204030204"/>
                          <a:ea typeface="+mn-ea"/>
                          <a:cs typeface="+mn-cs"/>
                        </a:rPr>
                        <a:t>Przeniesienia środków w kwocie 8.196.426 zł z planu wydatków bieżących do planu wydatków majątkowych m.in. w związku z realizacją następujących zadań:</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3490942"/>
                  </a:ext>
                </a:extLst>
              </a:tr>
              <a:tr h="630563">
                <a:tc>
                  <a:txBody>
                    <a:bodyPr/>
                    <a:lstStyle/>
                    <a:p>
                      <a:pPr algn="r"/>
                      <a:r>
                        <a:rPr lang="pl-PL" sz="1800" b="1" kern="1200" dirty="0">
                          <a:solidFill>
                            <a:srgbClr val="385723"/>
                          </a:solidFill>
                          <a:latin typeface="+mj-lt"/>
                          <a:ea typeface="+mn-ea"/>
                          <a:cs typeface="+mn-cs"/>
                        </a:rPr>
                        <a:t>+5.000.000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a:solidFill>
                            <a:schemeClr val="tx1"/>
                          </a:solidFill>
                          <a:effectLst/>
                          <a:latin typeface="+mn-lt"/>
                          <a:ea typeface="+mn-ea"/>
                          <a:cs typeface="+mn-cs"/>
                        </a:rPr>
                        <a:t>„Modernizacja pawilonu nad Wisłą na potrzeby tańca i sztuk </a:t>
                      </a:r>
                      <a:r>
                        <a:rPr lang="pl-PL" sz="1400" b="1" kern="1200" dirty="0" err="1">
                          <a:solidFill>
                            <a:schemeClr val="tx1"/>
                          </a:solidFill>
                          <a:effectLst/>
                          <a:latin typeface="+mn-lt"/>
                          <a:ea typeface="+mn-ea"/>
                          <a:cs typeface="+mn-cs"/>
                        </a:rPr>
                        <a:t>performatywnych</a:t>
                      </a:r>
                      <a:r>
                        <a:rPr lang="pl-PL" sz="1400" b="1" kern="1200" dirty="0">
                          <a:solidFill>
                            <a:schemeClr val="tx1"/>
                          </a:solidFill>
                          <a:effectLst/>
                          <a:latin typeface="+mn-lt"/>
                          <a:ea typeface="+mn-ea"/>
                          <a:cs typeface="+mn-cs"/>
                        </a:rPr>
                        <a:t> (Muzeum Sztuki Nowoczesnej)”</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r h="589262">
                <a:tc>
                  <a:txBody>
                    <a:bodyPr/>
                    <a:lstStyle/>
                    <a:p>
                      <a:pPr algn="r"/>
                      <a:r>
                        <a:rPr lang="pl-PL" sz="1800" b="1" kern="1200" dirty="0">
                          <a:solidFill>
                            <a:srgbClr val="385723"/>
                          </a:solidFill>
                          <a:latin typeface="+mj-lt"/>
                          <a:ea typeface="+mn-ea"/>
                          <a:cs typeface="+mn-cs"/>
                        </a:rPr>
                        <a:t>+1.300.000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a:solidFill>
                            <a:schemeClr val="tx1"/>
                          </a:solidFill>
                          <a:effectLst/>
                          <a:latin typeface="+mn-lt"/>
                          <a:ea typeface="+mn-ea"/>
                          <a:cs typeface="+mn-cs"/>
                        </a:rPr>
                        <a:t>„Rozbudowa, modernizacja oraz wyposażenie budynków i obiektów Zarządu Zieleni m.st. Warszawy”</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15505764"/>
                  </a:ext>
                </a:extLst>
              </a:tr>
              <a:tr h="29934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prstClr val="black"/>
                          </a:solidFill>
                          <a:effectLst/>
                          <a:uLnTx/>
                          <a:uFillTx/>
                          <a:latin typeface="Calibri" panose="020F0502020204030204"/>
                          <a:ea typeface="+mn-ea"/>
                          <a:cs typeface="+mn-cs"/>
                        </a:rPr>
                        <a:t>Realizację zadania pn. „Poprawa bezpieczeństwa ruchu drogowego” z jednoczesnym zwiększeniem dochodów miasta: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endParaRPr dirty="0"/>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85399355"/>
                  </a:ext>
                </a:extLst>
              </a:tr>
              <a:tr h="589262">
                <a:tc>
                  <a:txBody>
                    <a:bodyPr/>
                    <a:lstStyle/>
                    <a:p>
                      <a:pPr algn="r"/>
                      <a:r>
                        <a:rPr lang="pl-PL" sz="1800" b="1" kern="1200" dirty="0">
                          <a:solidFill>
                            <a:srgbClr val="385723"/>
                          </a:solidFill>
                          <a:latin typeface="+mj-lt"/>
                          <a:ea typeface="+mn-ea"/>
                          <a:cs typeface="+mn-cs"/>
                        </a:rPr>
                        <a:t>+1.576.053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a:solidFill>
                            <a:schemeClr val="tx1"/>
                          </a:solidFill>
                          <a:effectLst/>
                          <a:latin typeface="+mn-lt"/>
                          <a:ea typeface="+mn-ea"/>
                          <a:cs typeface="+mn-cs"/>
                        </a:rPr>
                        <a:t>„Poprawa bezpieczeństwa ruchu drogowego”</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85420510"/>
                  </a:ext>
                </a:extLst>
              </a:tr>
              <a:tr h="284047">
                <a:tc gridSpan="2">
                  <a:txBody>
                    <a:bodyPr/>
                    <a:lstStyle/>
                    <a:p>
                      <a:pPr algn="l"/>
                      <a:r>
                        <a:rPr kumimoji="0" lang="pl-PL" sz="1200" b="1" i="0" u="none" strike="noStrike" kern="1200" cap="none" spc="0" normalizeH="0" baseline="0" dirty="0" smtClean="0">
                          <a:ln>
                            <a:noFill/>
                          </a:ln>
                          <a:solidFill>
                            <a:prstClr val="black"/>
                          </a:solidFill>
                          <a:effectLst/>
                          <a:uLnTx/>
                          <a:uFillTx/>
                          <a:latin typeface="Calibri" panose="020F0502020204030204"/>
                          <a:ea typeface="+mn-ea"/>
                          <a:cs typeface="+mn-cs"/>
                        </a:rPr>
                        <a:t>Zwiększenie:</a:t>
                      </a:r>
                      <a:endParaRPr kumimoji="0" lang="pl-PL" sz="1200" b="1" i="0" u="none" strike="noStrike" kern="1200" cap="none" spc="0" normalizeH="0" baseline="0" dirty="0">
                        <a:ln>
                          <a:noFill/>
                        </a:ln>
                        <a:solidFill>
                          <a:prstClr val="black"/>
                        </a:solidFill>
                        <a:effectLst/>
                        <a:uLnTx/>
                        <a:uFillTx/>
                        <a:latin typeface="Calibri" panose="020F0502020204030204"/>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1692447466"/>
                  </a:ext>
                </a:extLst>
              </a:tr>
              <a:tr h="589262">
                <a:tc>
                  <a:txBody>
                    <a:bodyPr/>
                    <a:lstStyle/>
                    <a:p>
                      <a:pPr algn="r"/>
                      <a:r>
                        <a:rPr lang="pl-PL" sz="1800" b="1" kern="1200" dirty="0" smtClean="0">
                          <a:solidFill>
                            <a:srgbClr val="385723"/>
                          </a:solidFill>
                          <a:latin typeface="+mj-lt"/>
                          <a:ea typeface="+mn-ea"/>
                          <a:cs typeface="+mn-cs"/>
                        </a:rPr>
                        <a:t>+15.000.000 zł</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„Program przygotowania m.st. Warszawy do działania w warunkach kryzysu” w ramach łącznej kwoty 116.000.000 zł na lata 2024-2026.</a:t>
                      </a:r>
                      <a:endParaRPr lang="pl-PL" sz="1400" b="1"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60483184"/>
                  </a:ext>
                </a:extLst>
              </a:tr>
              <a:tr h="589262">
                <a:tc>
                  <a:txBody>
                    <a:bodyPr/>
                    <a:lstStyle/>
                    <a:p>
                      <a:pPr algn="r"/>
                      <a:r>
                        <a:rPr lang="pl-PL" sz="1800" b="1" kern="1200" dirty="0" smtClean="0">
                          <a:solidFill>
                            <a:srgbClr val="385723"/>
                          </a:solidFill>
                          <a:latin typeface="+mj-lt"/>
                          <a:ea typeface="+mn-ea"/>
                          <a:cs typeface="+mn-cs"/>
                        </a:rPr>
                        <a:t>+150.000 zł</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„Zakupy inwestycyjne dla Ochotniczych Straży Pożarnych” z jednoczesnym zwiększeniem dochodów miasta.</a:t>
                      </a:r>
                      <a:endParaRPr lang="pl-PL" sz="1400" b="1"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785509252"/>
                  </a:ext>
                </a:extLst>
              </a:tr>
            </a:tbl>
          </a:graphicData>
        </a:graphic>
      </p:graphicFrame>
    </p:spTree>
    <p:extLst>
      <p:ext uri="{BB962C8B-B14F-4D97-AF65-F5344CB8AC3E}">
        <p14:creationId xmlns:p14="http://schemas.microsoft.com/office/powerpoint/2010/main" val="2207574902"/>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15</a:t>
            </a:fld>
            <a:endParaRPr lang="pl-PL" dirty="0"/>
          </a:p>
        </p:txBody>
      </p:sp>
      <p:sp>
        <p:nvSpPr>
          <p:cNvPr id="3" name="Tytuł 2"/>
          <p:cNvSpPr>
            <a:spLocks noGrp="1"/>
          </p:cNvSpPr>
          <p:nvPr>
            <p:ph type="title"/>
          </p:nvPr>
        </p:nvSpPr>
        <p:spPr>
          <a:xfrm>
            <a:off x="431999" y="72000"/>
            <a:ext cx="10702165"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385723"/>
                </a:solidFill>
                <a:latin typeface="+mj-lt"/>
              </a:rPr>
              <a:t>+157,0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1817337284"/>
              </p:ext>
            </p:extLst>
          </p:nvPr>
        </p:nvGraphicFramePr>
        <p:xfrm>
          <a:off x="338920" y="1343546"/>
          <a:ext cx="11340000" cy="60959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432000">
                <a:tc>
                  <a:txBody>
                    <a:bodyPr/>
                    <a:lstStyle/>
                    <a:p>
                      <a:pPr algn="r"/>
                      <a:r>
                        <a:rPr lang="pl-PL" sz="2000" b="1" kern="1200" dirty="0" smtClean="0">
                          <a:solidFill>
                            <a:srgbClr val="385723"/>
                          </a:solidFill>
                          <a:effectLst/>
                          <a:latin typeface="+mn-lt"/>
                          <a:ea typeface="+mn-ea"/>
                          <a:cs typeface="+mn-cs"/>
                        </a:rPr>
                        <a:t>+156.981.080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 saldo)</a:t>
                      </a:r>
                      <a:endParaRPr lang="pl-PL" sz="20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EFF8E9"/>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230471200"/>
              </p:ext>
            </p:extLst>
          </p:nvPr>
        </p:nvGraphicFramePr>
        <p:xfrm>
          <a:off x="338920" y="1956618"/>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j-lt"/>
                          <a:ea typeface="+mn-ea"/>
                          <a:cs typeface="+mn-cs"/>
                        </a:rPr>
                        <a:t>+5.106.977 zł</a:t>
                      </a:r>
                      <a:endParaRPr kumimoji="0" lang="pl-PL" sz="1800" b="1" i="0" u="none" strike="noStrike" kern="1200" cap="none" spc="0" normalizeH="0" baseline="0" dirty="0">
                        <a:ln>
                          <a:noFill/>
                        </a:ln>
                        <a:solidFill>
                          <a:srgbClr val="385723"/>
                        </a:solidFill>
                        <a:effectLst/>
                        <a:uLnTx/>
                        <a:uFillTx/>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+15.060.765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+19.046.864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+8.212.620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+602.467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+5.419.732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+7.451.567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+5.216.399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+5.149.972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3487063209"/>
              </p:ext>
            </p:extLst>
          </p:nvPr>
        </p:nvGraphicFramePr>
        <p:xfrm>
          <a:off x="6008920" y="1956612"/>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+20.295.241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+8.076.575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+17.794.977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+18.721.340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-2.152.144 zł</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+7.834.389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+3.104.868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+7.227.566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+4.810.905 zł</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661797981"/>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16</a:t>
            </a:fld>
            <a:endParaRPr lang="pl-PL" dirty="0"/>
          </a:p>
        </p:txBody>
      </p:sp>
      <p:sp>
        <p:nvSpPr>
          <p:cNvPr id="3" name="Tytuł 2"/>
          <p:cNvSpPr>
            <a:spLocks noGrp="1"/>
          </p:cNvSpPr>
          <p:nvPr>
            <p:ph type="title"/>
          </p:nvPr>
        </p:nvSpPr>
        <p:spPr>
          <a:xfrm>
            <a:off x="432000" y="72000"/>
            <a:ext cx="10807130" cy="742304"/>
          </a:xfrm>
        </p:spPr>
        <p:txBody>
          <a:bodyPr/>
          <a:lstStyle/>
          <a:p>
            <a:pPr>
              <a:lnSpc>
                <a:spcPct val="100000"/>
              </a:lnSpc>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616,7 </a:t>
            </a:r>
            <a:r>
              <a:rPr lang="pl-PL" altLang="pl-PL" sz="2400" b="1" dirty="0">
                <a:latin typeface="+mj-lt"/>
              </a:rPr>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POZOSTAŁA:  </a:t>
            </a:r>
            <a:r>
              <a:rPr lang="pl-PL" altLang="pl-PL" sz="2400" b="1" dirty="0" smtClean="0">
                <a:solidFill>
                  <a:srgbClr val="385723"/>
                </a:solidFill>
                <a:latin typeface="+mj-lt"/>
              </a:rPr>
              <a:t>+49,9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687001455"/>
              </p:ext>
            </p:extLst>
          </p:nvPr>
        </p:nvGraphicFramePr>
        <p:xfrm>
          <a:off x="197360" y="1165903"/>
          <a:ext cx="11700000" cy="4819258"/>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45733">
                <a:tc>
                  <a:txBody>
                    <a:bodyPr/>
                    <a:lstStyle/>
                    <a:p>
                      <a:pPr algn="r"/>
                      <a:r>
                        <a:rPr lang="pl-PL" sz="2000" b="1" kern="1200" dirty="0" smtClean="0">
                          <a:solidFill>
                            <a:srgbClr val="385723"/>
                          </a:solidFill>
                          <a:effectLst/>
                          <a:latin typeface="+mn-lt"/>
                          <a:ea typeface="+mn-ea"/>
                          <a:cs typeface="+mn-cs"/>
                        </a:rPr>
                        <a:t>+49.944.000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 saldo)</a:t>
                      </a:r>
                      <a:endParaRPr lang="pl-PL" sz="1600" b="1" dirty="0">
                        <a:solidFill>
                          <a:srgbClr val="385723"/>
                        </a:solidFill>
                      </a:endParaRP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smtClean="0">
                          <a:solidFill>
                            <a:schemeClr val="tx1"/>
                          </a:solidFill>
                          <a:latin typeface="+mn-lt"/>
                          <a:ea typeface="+mn-ea"/>
                          <a:cs typeface="+mn-cs"/>
                        </a:rPr>
                        <a:t>pozostałej, </a:t>
                      </a:r>
                      <a:r>
                        <a:rPr lang="pl-PL" sz="1500" b="1" kern="1200" baseline="0" dirty="0">
                          <a:solidFill>
                            <a:schemeClr val="tx1"/>
                          </a:solidFill>
                          <a:latin typeface="+mn-lt"/>
                          <a:ea typeface="+mn-ea"/>
                          <a:cs typeface="+mn-cs"/>
                        </a:rPr>
                        <a:t>w tym:</a:t>
                      </a:r>
                    </a:p>
                  </a:txBody>
                  <a:tcPr marL="91426" marR="91426" marT="45719" marB="45719" anchor="ctr">
                    <a:solidFill>
                      <a:srgbClr val="EEF7E8"/>
                    </a:solidFill>
                  </a:tcPr>
                </a:tc>
                <a:extLst>
                  <a:ext uri="{0D108BD9-81ED-4DB2-BD59-A6C34878D82A}">
                    <a16:rowId xmlns:a16="http://schemas.microsoft.com/office/drawing/2014/main" val="81988169"/>
                  </a:ext>
                </a:extLst>
              </a:tr>
              <a:tr h="47381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+22.300.000</a:t>
                      </a:r>
                      <a:r>
                        <a:rPr lang="pl-PL" sz="1800" b="1" kern="1200" baseline="0" dirty="0" smtClean="0">
                          <a:solidFill>
                            <a:srgbClr val="385723"/>
                          </a:solidFill>
                          <a:effectLst/>
                          <a:latin typeface="+mn-lt"/>
                          <a:ea typeface="+mn-ea"/>
                          <a:cs typeface="+mn-cs"/>
                        </a:rPr>
                        <a:t> </a:t>
                      </a:r>
                      <a:r>
                        <a:rPr lang="pl-PL" sz="1800" b="1" kern="1200" dirty="0" smtClean="0">
                          <a:solidFill>
                            <a:srgbClr val="385723"/>
                          </a:solidFill>
                          <a:effectLst/>
                          <a:latin typeface="+mn-lt"/>
                          <a:ea typeface="+mn-ea"/>
                          <a:cs typeface="+mn-cs"/>
                        </a:rPr>
                        <a:t>zł</a:t>
                      </a:r>
                    </a:p>
                  </a:txBody>
                  <a:tcPr marL="91426" marR="91426" marT="45719" marB="45719" anchor="ct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200" b="1" i="0" kern="1200" dirty="0" smtClean="0">
                          <a:solidFill>
                            <a:schemeClr val="tx1"/>
                          </a:solidFill>
                          <a:effectLst/>
                          <a:latin typeface="+mn-lt"/>
                          <a:ea typeface="+mn-ea"/>
                          <a:cs typeface="+mn-cs"/>
                        </a:rPr>
                        <a:t>Wsparcie szpitali</a:t>
                      </a:r>
                      <a:r>
                        <a:rPr lang="pl-PL" sz="1200" b="0" i="0" kern="1200" dirty="0" smtClean="0">
                          <a:solidFill>
                            <a:schemeClr val="tx1"/>
                          </a:solidFill>
                          <a:effectLst/>
                          <a:latin typeface="+mn-lt"/>
                          <a:ea typeface="+mn-ea"/>
                          <a:cs typeface="+mn-cs"/>
                        </a:rPr>
                        <a:t>, z tego:</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i="0" kern="1200" dirty="0" smtClean="0">
                          <a:solidFill>
                            <a:schemeClr val="tx1"/>
                          </a:solidFill>
                          <a:effectLst/>
                          <a:latin typeface="+mn-lt"/>
                          <a:ea typeface="+mn-ea"/>
                          <a:cs typeface="+mn-cs"/>
                        </a:rPr>
                        <a:t>Szpital Czerniakowski Sp. z o.o. – 10.000.000 zł</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i="0" kern="1200" dirty="0" smtClean="0">
                          <a:solidFill>
                            <a:schemeClr val="tx1"/>
                          </a:solidFill>
                          <a:effectLst/>
                          <a:latin typeface="+mn-lt"/>
                          <a:ea typeface="+mn-ea"/>
                          <a:cs typeface="+mn-cs"/>
                        </a:rPr>
                        <a:t>Szpital Praski pw. Przemienienia Pańskiego Sp. z o.o. – 6.750.000 zł</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i="0" kern="1200" dirty="0" smtClean="0">
                          <a:solidFill>
                            <a:schemeClr val="tx1"/>
                          </a:solidFill>
                          <a:effectLst/>
                          <a:latin typeface="+mn-lt"/>
                          <a:ea typeface="+mn-ea"/>
                          <a:cs typeface="+mn-cs"/>
                        </a:rPr>
                        <a:t>Szpital Wolski</a:t>
                      </a:r>
                      <a:r>
                        <a:rPr lang="pl-PL" sz="1200" b="0" i="0" kern="1200" baseline="0" dirty="0" smtClean="0">
                          <a:solidFill>
                            <a:schemeClr val="tx1"/>
                          </a:solidFill>
                          <a:effectLst/>
                          <a:latin typeface="+mn-lt"/>
                          <a:ea typeface="+mn-ea"/>
                          <a:cs typeface="+mn-cs"/>
                        </a:rPr>
                        <a:t> im. dr Anny Gostynińskiej Sp. z o.o. – 5.000.000 zł</a:t>
                      </a:r>
                      <a:endParaRPr lang="pl-PL" sz="1200" b="0" i="0" kern="1200" dirty="0" smtClean="0">
                        <a:solidFill>
                          <a:schemeClr val="tx1"/>
                        </a:solidFill>
                        <a:effectLst/>
                        <a:latin typeface="+mn-lt"/>
                        <a:ea typeface="+mn-ea"/>
                        <a:cs typeface="+mn-cs"/>
                      </a:endParaRP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i="0" kern="1200" dirty="0" smtClean="0">
                          <a:solidFill>
                            <a:schemeClr val="tx1"/>
                          </a:solidFill>
                          <a:effectLst/>
                          <a:latin typeface="+mn-lt"/>
                          <a:ea typeface="+mn-ea"/>
                          <a:cs typeface="+mn-cs"/>
                        </a:rPr>
                        <a:t>Warszawski Szpital Południowy Sp. z o.o. – 550.000 zł</a:t>
                      </a:r>
                    </a:p>
                  </a:txBody>
                  <a:tcPr marL="91426" marR="91426" marT="45719" marB="45719" anchor="ctr"/>
                </a:tc>
                <a:extLst>
                  <a:ext uri="{0D108BD9-81ED-4DB2-BD59-A6C34878D82A}">
                    <a16:rowId xmlns:a16="http://schemas.microsoft.com/office/drawing/2014/main" val="1617787370"/>
                  </a:ext>
                </a:extLst>
              </a:tr>
              <a:tr h="47381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+15.844.000</a:t>
                      </a:r>
                      <a:r>
                        <a:rPr lang="pl-PL" sz="1800" b="1" kern="1200" baseline="0" dirty="0" smtClean="0">
                          <a:solidFill>
                            <a:srgbClr val="385723"/>
                          </a:solidFill>
                          <a:effectLst/>
                          <a:latin typeface="+mn-lt"/>
                          <a:ea typeface="+mn-ea"/>
                          <a:cs typeface="+mn-cs"/>
                        </a:rPr>
                        <a:t> </a:t>
                      </a:r>
                      <a:r>
                        <a:rPr lang="pl-PL" sz="1800" b="1" kern="1200" dirty="0" smtClean="0">
                          <a:solidFill>
                            <a:srgbClr val="385723"/>
                          </a:solidFill>
                          <a:effectLst/>
                          <a:latin typeface="+mn-lt"/>
                          <a:ea typeface="+mn-ea"/>
                          <a:cs typeface="+mn-cs"/>
                        </a:rPr>
                        <a:t>zł</a:t>
                      </a:r>
                    </a:p>
                  </a:txBody>
                  <a:tcPr marL="91426" marR="91426" marT="45719" marB="45719" anchor="ctr">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200" b="0" i="0" kern="1200" dirty="0" smtClean="0">
                          <a:solidFill>
                            <a:schemeClr val="tx1"/>
                          </a:solidFill>
                          <a:effectLst/>
                          <a:latin typeface="+mn-lt"/>
                          <a:ea typeface="+mn-ea"/>
                          <a:cs typeface="+mn-cs"/>
                        </a:rPr>
                        <a:t>„</a:t>
                      </a:r>
                      <a:r>
                        <a:rPr lang="pl-PL" sz="1200" b="1" i="0" kern="1200" dirty="0" smtClean="0">
                          <a:solidFill>
                            <a:schemeClr val="tx1"/>
                          </a:solidFill>
                          <a:effectLst/>
                          <a:latin typeface="+mn-lt"/>
                          <a:ea typeface="+mn-ea"/>
                          <a:cs typeface="+mn-cs"/>
                        </a:rPr>
                        <a:t>Wniesienie wkładów do spółek TBS </a:t>
                      </a:r>
                      <a:r>
                        <a:rPr lang="pl-PL" sz="1200" b="0" i="0" kern="1200" dirty="0" smtClean="0">
                          <a:solidFill>
                            <a:schemeClr val="tx1"/>
                          </a:solidFill>
                          <a:effectLst/>
                          <a:latin typeface="+mn-lt"/>
                          <a:ea typeface="+mn-ea"/>
                          <a:cs typeface="+mn-cs"/>
                        </a:rPr>
                        <a:t>w związku z realizacją budownictwa społecznego i programu rewitalizacji” </a:t>
                      </a:r>
                      <a:br>
                        <a:rPr lang="pl-PL" sz="1200" b="0" i="0" kern="1200" dirty="0" smtClean="0">
                          <a:solidFill>
                            <a:schemeClr val="tx1"/>
                          </a:solidFill>
                          <a:effectLst/>
                          <a:latin typeface="+mn-lt"/>
                          <a:ea typeface="+mn-ea"/>
                          <a:cs typeface="+mn-cs"/>
                        </a:rPr>
                      </a:br>
                      <a:r>
                        <a:rPr lang="pl-PL" sz="1200" b="0" i="0" kern="1200" dirty="0" smtClean="0">
                          <a:solidFill>
                            <a:schemeClr val="tx1"/>
                          </a:solidFill>
                          <a:effectLst/>
                          <a:latin typeface="+mn-lt"/>
                          <a:ea typeface="+mn-ea"/>
                          <a:cs typeface="+mn-cs"/>
                        </a:rPr>
                        <a:t>(w związku z realizacją w 2023 r. dochodów stanowiących wsparcie z Rządowego Funduszu Rozwoju Mieszkalnictwa)</a:t>
                      </a:r>
                    </a:p>
                  </a:txBody>
                  <a:tcPr marL="91426" marR="91426" marT="45719" marB="45719" anchor="ctr">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73813">
                <a:tc>
                  <a:txBody>
                    <a:bodyPr/>
                    <a:lstStyle/>
                    <a:p>
                      <a:pPr algn="r"/>
                      <a:r>
                        <a:rPr lang="pl-PL" sz="1800" b="1" kern="1200" dirty="0">
                          <a:solidFill>
                            <a:srgbClr val="385723"/>
                          </a:solidFill>
                          <a:latin typeface="+mj-lt"/>
                          <a:ea typeface="+mn-ea"/>
                          <a:cs typeface="+mn-cs"/>
                        </a:rPr>
                        <a:t>+8.000.000 zł</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„Wniesienie wkładów do spółki Miejskie Przedsiębiorstwo Wodociągów i Kanalizacji w m.st. Warszawie S.A.” </a:t>
                      </a:r>
                      <a:r>
                        <a:rPr lang="pl-PL" sz="1200" b="0" kern="1200" dirty="0">
                          <a:solidFill>
                            <a:schemeClr val="tx1"/>
                          </a:solidFill>
                          <a:effectLst/>
                          <a:latin typeface="+mn-lt"/>
                          <a:ea typeface="+mn-ea"/>
                          <a:cs typeface="+mn-cs"/>
                        </a:rPr>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z 2025 r. w ramach limitu wydatków majątkowych); </a:t>
                      </a:r>
                      <a:endParaRPr lang="pl-PL" sz="1200" b="0" kern="1200" noProof="0" dirty="0">
                        <a:solidFill>
                          <a:schemeClr val="tx1"/>
                        </a:solidFill>
                        <a:effectLst/>
                        <a:latin typeface="+mn-lt"/>
                        <a:ea typeface="+mn-ea"/>
                        <a:cs typeface="+mn-cs"/>
                      </a:endParaRP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30869919"/>
                  </a:ext>
                </a:extLst>
              </a:tr>
              <a:tr h="1020288">
                <a:tc>
                  <a:txBody>
                    <a:bodyPr/>
                    <a:lstStyle/>
                    <a:p>
                      <a:pPr algn="r"/>
                      <a:r>
                        <a:rPr lang="pl-PL" sz="1800" b="1" kern="1200" dirty="0">
                          <a:solidFill>
                            <a:srgbClr val="385723"/>
                          </a:solidFill>
                          <a:latin typeface="+mj-lt"/>
                          <a:ea typeface="+mn-ea"/>
                          <a:cs typeface="+mn-cs"/>
                        </a:rPr>
                        <a:t>+2.800.000 zł</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Wpłaty na fundusz celowy dla</a:t>
                      </a:r>
                      <a:r>
                        <a:rPr lang="pl-PL" sz="1200" b="0" kern="1200" dirty="0">
                          <a:solidFill>
                            <a:schemeClr val="tx1"/>
                          </a:solidFill>
                          <a:effectLst/>
                          <a:latin typeface="+mn-lt"/>
                          <a:ea typeface="+mn-ea"/>
                          <a:cs typeface="+mn-cs"/>
                        </a:rPr>
                        <a:t>:</a:t>
                      </a:r>
                    </a:p>
                    <a:p>
                      <a:pPr marL="541338"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kern="1200" dirty="0">
                          <a:solidFill>
                            <a:schemeClr val="tx1"/>
                          </a:solidFill>
                          <a:effectLst/>
                          <a:latin typeface="+mn-lt"/>
                          <a:ea typeface="+mn-ea"/>
                          <a:cs typeface="+mn-cs"/>
                        </a:rPr>
                        <a:t>Komendy Miejskiej Państwowej Straży Pożarnej z przeznaczeniem na zakupy inwestycyjne dla Straży Pożarnej m.st. Warszawy (dofinansowanie zakupu samochodów) – 2.500.000 zł (przeniesienie z 2026 r. w ramach limitu wydatków majątkowych);</a:t>
                      </a:r>
                    </a:p>
                    <a:p>
                      <a:pPr marL="541338"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200" b="0" kern="1200" dirty="0">
                          <a:solidFill>
                            <a:schemeClr val="tx1"/>
                          </a:solidFill>
                          <a:effectLst/>
                          <a:latin typeface="+mn-lt"/>
                          <a:ea typeface="+mn-ea"/>
                          <a:cs typeface="+mn-cs"/>
                        </a:rPr>
                        <a:t>Komendy Wojewódzkiej Policji z przeznaczeniem na zakupy dla Komendy Stołecznej Policji (dofinansowanie zakupu samochodów dla potrzeb Komendy Rejonowej Policji Warszawa V – dzielnica Bielany) – 300.000 zł (przeniesienie środków z planu wydatków bieżących);</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91844091"/>
                  </a:ext>
                </a:extLst>
              </a:tr>
              <a:tr h="473813">
                <a:tc>
                  <a:txBody>
                    <a:bodyPr/>
                    <a:lstStyle/>
                    <a:p>
                      <a:pPr algn="r"/>
                      <a:r>
                        <a:rPr lang="pl-PL" sz="1800" b="1" kern="1200" dirty="0">
                          <a:solidFill>
                            <a:srgbClr val="385723"/>
                          </a:solidFill>
                          <a:latin typeface="+mj-lt"/>
                          <a:ea typeface="+mn-ea"/>
                          <a:cs typeface="+mn-cs"/>
                        </a:rPr>
                        <a:t>+1.000.000 zł</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„Wniesienie wkładów do spółki Miejskie Zakłady Autobusowe Sp. z o.o.”</a:t>
                      </a:r>
                      <a:r>
                        <a:rPr lang="pl-PL" sz="1200" b="0" kern="1200" dirty="0">
                          <a:solidFill>
                            <a:schemeClr val="tx1"/>
                          </a:solidFill>
                          <a:effectLst/>
                          <a:latin typeface="+mn-lt"/>
                          <a:ea typeface="+mn-ea"/>
                          <a:cs typeface="+mn-cs"/>
                        </a:rPr>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w ramach limitu wydatków majątkowych).</a:t>
                      </a:r>
                      <a:endParaRPr lang="pl-PL" sz="1200" b="0" kern="1200" noProof="0" dirty="0">
                        <a:solidFill>
                          <a:schemeClr val="tx1"/>
                        </a:solidFill>
                        <a:effectLst/>
                        <a:latin typeface="+mn-lt"/>
                        <a:ea typeface="+mn-ea"/>
                        <a:cs typeface="+mn-cs"/>
                      </a:endParaRP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extLst>
                  <a:ext uri="{0D108BD9-81ED-4DB2-BD59-A6C34878D82A}">
                    <a16:rowId xmlns:a16="http://schemas.microsoft.com/office/drawing/2014/main" val="424708896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757284772"/>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267749" y="1190625"/>
            <a:ext cx="11656502" cy="3457575"/>
          </a:xfrm>
          <a:prstGeom prst="rect">
            <a:avLst/>
          </a:prstGeom>
        </p:spPr>
        <p:txBody>
          <a:bodyPr/>
          <a:lstStyle/>
          <a:p>
            <a:pPr>
              <a:spcBef>
                <a:spcPts val="600"/>
              </a:spcBef>
              <a:spcAft>
                <a:spcPts val="600"/>
              </a:spcAft>
              <a:defRPr/>
            </a:pPr>
            <a:r>
              <a:rPr lang="pl-PL" altLang="pl-PL" b="1" dirty="0">
                <a:cs typeface="Arial" charset="0"/>
              </a:rPr>
              <a:t>Projekt zmiany </a:t>
            </a:r>
            <a:br>
              <a:rPr lang="pl-PL" altLang="pl-PL" b="1" dirty="0">
                <a:cs typeface="Arial" charset="0"/>
              </a:rPr>
            </a:br>
            <a:r>
              <a:rPr lang="pl-PL" altLang="pl-PL" b="1" dirty="0">
                <a:cs typeface="Arial" charset="0"/>
              </a:rPr>
              <a:t>Wieloletniej Prognozy Finansowej </a:t>
            </a:r>
            <a:br>
              <a:rPr lang="pl-PL" altLang="pl-PL" b="1" dirty="0">
                <a:cs typeface="Arial" charset="0"/>
              </a:rPr>
            </a:br>
            <a:r>
              <a:rPr lang="pl-PL" altLang="pl-PL" b="1" dirty="0">
                <a:cs typeface="Arial" charset="0"/>
              </a:rPr>
              <a:t>na lata </a:t>
            </a:r>
            <a:r>
              <a:rPr lang="pl-PL" altLang="pl-PL" b="1" dirty="0" smtClean="0">
                <a:cs typeface="Arial" charset="0"/>
              </a:rPr>
              <a:t>2024–2050</a:t>
            </a:r>
            <a:r>
              <a:rPr lang="pl-PL" altLang="pl-PL" b="1" dirty="0">
                <a:cs typeface="Arial" charset="0"/>
              </a:rPr>
              <a:t/>
            </a:r>
            <a:br>
              <a:rPr lang="pl-PL" altLang="pl-PL" b="1" dirty="0">
                <a:cs typeface="Arial" charset="0"/>
              </a:rPr>
            </a:br>
            <a:r>
              <a:rPr lang="pl-PL" altLang="pl-PL" sz="3200" dirty="0">
                <a:cs typeface="Arial" charset="0"/>
              </a:rPr>
              <a:t>na sesję Rady m.st. Warszawy w dn. </a:t>
            </a:r>
            <a:r>
              <a:rPr lang="pl-PL" altLang="pl-PL" sz="3200" dirty="0" smtClean="0">
                <a:cs typeface="Arial" charset="0"/>
              </a:rPr>
              <a:t>14 marca 2024 </a:t>
            </a:r>
            <a:r>
              <a:rPr lang="pl-PL" altLang="pl-PL" sz="3200" dirty="0">
                <a:cs typeface="Arial" charset="0"/>
              </a:rPr>
              <a:t>r</a:t>
            </a:r>
            <a:r>
              <a:rPr lang="pl-PL" altLang="pl-PL" sz="3200" dirty="0" smtClean="0">
                <a:cs typeface="Arial" charset="0"/>
              </a:rPr>
              <a:t>.</a:t>
            </a:r>
            <a:br>
              <a:rPr lang="pl-PL" altLang="pl-PL" sz="3200" dirty="0" smtClean="0">
                <a:cs typeface="Arial" charset="0"/>
              </a:rPr>
            </a:br>
            <a:r>
              <a:rPr lang="pl-PL" altLang="pl-PL" sz="3200" b="1" dirty="0" smtClean="0">
                <a:cs typeface="Arial" charset="0"/>
              </a:rPr>
              <a:t>wraz z autopoprawkami A i B</a:t>
            </a:r>
            <a:endParaRPr lang="pl-PL" altLang="pl-PL" sz="3200" b="1"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17</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4269045376"/>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18</a:t>
            </a:fld>
            <a:endParaRPr lang="pl-PL" dirty="0"/>
          </a:p>
        </p:txBody>
      </p:sp>
      <p:sp>
        <p:nvSpPr>
          <p:cNvPr id="9" name="Tytuł 2"/>
          <p:cNvSpPr>
            <a:spLocks noGrp="1"/>
          </p:cNvSpPr>
          <p:nvPr>
            <p:ph type="title"/>
          </p:nvPr>
        </p:nvSpPr>
        <p:spPr>
          <a:xfrm>
            <a:off x="327036"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960266751"/>
              </p:ext>
            </p:extLst>
          </p:nvPr>
        </p:nvGraphicFramePr>
        <p:xfrm>
          <a:off x="246001" y="1678157"/>
          <a:ext cx="11699999" cy="2617774"/>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2028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2029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2050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1800" b="0" kern="1200" dirty="0" smtClean="0">
                          <a:solidFill>
                            <a:schemeClr val="tx1"/>
                          </a:solidFill>
                          <a:latin typeface="+mn-lt"/>
                          <a:ea typeface="+mn-ea"/>
                          <a:cs typeface="Calibri" panose="020F0502020204030204" pitchFamily="34" charset="0"/>
                        </a:rPr>
                        <a:t>Zmiana </a:t>
                      </a:r>
                      <a:br>
                        <a:rPr lang="pl-PL" sz="1800" b="0" kern="1200" dirty="0" smtClean="0">
                          <a:solidFill>
                            <a:schemeClr val="tx1"/>
                          </a:solidFill>
                          <a:latin typeface="+mn-lt"/>
                          <a:ea typeface="+mn-ea"/>
                          <a:cs typeface="Calibri" panose="020F0502020204030204" pitchFamily="34" charset="0"/>
                        </a:rPr>
                      </a:br>
                      <a:r>
                        <a:rPr lang="pl-PL" sz="1800" b="0" kern="1200" dirty="0" smtClean="0">
                          <a:solidFill>
                            <a:schemeClr val="tx1"/>
                          </a:solidFill>
                          <a:latin typeface="+mn-lt"/>
                          <a:ea typeface="+mn-ea"/>
                          <a:cs typeface="Calibri" panose="020F0502020204030204" pitchFamily="34" charset="0"/>
                        </a:rPr>
                        <a:t>z aut. A i B</a:t>
                      </a:r>
                      <a:endParaRPr lang="pl-PL" sz="18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solidFill>
                            <a:srgbClr val="385723"/>
                          </a:solidFill>
                          <a:latin typeface="+mj-lt"/>
                          <a:cs typeface="Calibri" panose="020F0502020204030204" pitchFamily="34" charset="0"/>
                        </a:rPr>
                        <a:t>+1.100</a:t>
                      </a:r>
                      <a:endParaRPr lang="pl-PL" sz="2000" b="1" dirty="0">
                        <a:solidFill>
                          <a:srgbClr val="385723"/>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+600</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+606</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+690</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+703</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+721</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+1.209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+24.512</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25.663</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25.948</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26.763</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27.159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27.819</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28.725</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57.977</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700" b="1" dirty="0" smtClean="0">
                          <a:latin typeface="+mj-lt"/>
                          <a:cs typeface="Calibri" panose="020F0502020204030204" pitchFamily="34" charset="0"/>
                        </a:rPr>
                        <a:t>1.056.053</a:t>
                      </a:r>
                      <a:endParaRPr lang="pl-PL" sz="17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3086738766"/>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19</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170992258"/>
              </p:ext>
            </p:extLst>
          </p:nvPr>
        </p:nvGraphicFramePr>
        <p:xfrm>
          <a:off x="246001" y="1678157"/>
          <a:ext cx="11699999" cy="2617774"/>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2028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2029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2050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1800" b="0" kern="1200" dirty="0" smtClean="0">
                          <a:solidFill>
                            <a:schemeClr val="tx1"/>
                          </a:solidFill>
                          <a:latin typeface="+mn-lt"/>
                          <a:ea typeface="+mn-ea"/>
                          <a:cs typeface="Calibri" panose="020F0502020204030204" pitchFamily="34" charset="0"/>
                        </a:rPr>
                        <a:t>Zmiana </a:t>
                      </a:r>
                      <a:br>
                        <a:rPr lang="pl-PL" sz="1800" b="0" kern="1200" dirty="0" smtClean="0">
                          <a:solidFill>
                            <a:schemeClr val="tx1"/>
                          </a:solidFill>
                          <a:latin typeface="+mn-lt"/>
                          <a:ea typeface="+mn-ea"/>
                          <a:cs typeface="Calibri" panose="020F0502020204030204" pitchFamily="34" charset="0"/>
                        </a:rPr>
                      </a:br>
                      <a:r>
                        <a:rPr lang="pl-PL" sz="1800" b="0" kern="1200" dirty="0" smtClean="0">
                          <a:solidFill>
                            <a:schemeClr val="tx1"/>
                          </a:solidFill>
                          <a:latin typeface="+mn-lt"/>
                          <a:ea typeface="+mn-ea"/>
                          <a:cs typeface="Calibri" panose="020F0502020204030204" pitchFamily="34" charset="0"/>
                        </a:rPr>
                        <a:t>z aut. A i B</a:t>
                      </a:r>
                      <a:endParaRPr lang="pl-PL" sz="18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solidFill>
                            <a:srgbClr val="385723"/>
                          </a:solidFill>
                          <a:latin typeface="+mj-lt"/>
                          <a:cs typeface="Calibri" panose="020F0502020204030204" pitchFamily="34" charset="0"/>
                        </a:rPr>
                        <a:t>+944</a:t>
                      </a:r>
                      <a:endParaRPr lang="pl-PL" sz="2000" b="1" dirty="0">
                        <a:solidFill>
                          <a:srgbClr val="385723"/>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+657</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+681</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+689</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+744</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+749</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+1.220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+24.714</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25.709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24.780</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24.689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25.418</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26.309</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27.417</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53.124</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970.524</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834286294"/>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a:t>
            </a:fld>
            <a:endParaRPr lang="pl-PL" dirty="0"/>
          </a:p>
        </p:txBody>
      </p:sp>
      <p:sp>
        <p:nvSpPr>
          <p:cNvPr id="3" name="Tytuł 2"/>
          <p:cNvSpPr>
            <a:spLocks noGrp="1"/>
          </p:cNvSpPr>
          <p:nvPr>
            <p:ph type="title"/>
          </p:nvPr>
        </p:nvSpPr>
        <p:spPr>
          <a:xfrm>
            <a:off x="913472" y="736234"/>
            <a:ext cx="9439155" cy="742304"/>
          </a:xfrm>
        </p:spPr>
        <p:txBody>
          <a:bodyPr/>
          <a:lstStyle/>
          <a:p>
            <a:pPr algn="ctr">
              <a:spcBef>
                <a:spcPts val="800"/>
              </a:spcBef>
              <a:spcAft>
                <a:spcPts val="800"/>
              </a:spcAft>
            </a:pPr>
            <a:r>
              <a:rPr lang="pl-PL" altLang="pl-PL" sz="2400" b="1" dirty="0" smtClean="0"/>
              <a:t>Trzy główne przyczyny zmian</a:t>
            </a:r>
            <a:endParaRPr lang="pl-PL" altLang="pl-PL" sz="2400" b="1" dirty="0"/>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
        <p:nvSpPr>
          <p:cNvPr id="7" name="Tytuł 2"/>
          <p:cNvSpPr txBox="1">
            <a:spLocks/>
          </p:cNvSpPr>
          <p:nvPr/>
        </p:nvSpPr>
        <p:spPr>
          <a:xfrm>
            <a:off x="1086000" y="1742647"/>
            <a:ext cx="9439155" cy="3329683"/>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marL="457200" indent="-457200">
              <a:spcBef>
                <a:spcPts val="800"/>
              </a:spcBef>
              <a:spcAft>
                <a:spcPts val="800"/>
              </a:spcAft>
              <a:buFont typeface="+mj-lt"/>
              <a:buAutoNum type="arabicPeriod"/>
            </a:pPr>
            <a:r>
              <a:rPr lang="pl-PL" altLang="pl-PL" sz="2000" dirty="0" smtClean="0"/>
              <a:t>Zwiększenie subwencji oświatowej o </a:t>
            </a:r>
            <a:r>
              <a:rPr lang="pl-PL" altLang="pl-PL" sz="2000" b="1" dirty="0" smtClean="0"/>
              <a:t>621 mln zł </a:t>
            </a:r>
            <a:r>
              <a:rPr lang="pl-PL" altLang="pl-PL" sz="2000" dirty="0" smtClean="0"/>
              <a:t>na sfinansowanie zwiększenia o </a:t>
            </a:r>
            <a:r>
              <a:rPr lang="pl-PL" altLang="pl-PL" sz="2000" b="1" dirty="0" smtClean="0"/>
              <a:t>17,7%</a:t>
            </a:r>
            <a:r>
              <a:rPr lang="pl-PL" altLang="pl-PL" sz="2000" dirty="0" smtClean="0"/>
              <a:t> podwyżki płac nauczycieli do poziomu </a:t>
            </a:r>
            <a:r>
              <a:rPr lang="pl-PL" altLang="pl-PL" sz="2000" b="1" dirty="0" smtClean="0"/>
              <a:t>30%</a:t>
            </a:r>
            <a:r>
              <a:rPr lang="pl-PL" altLang="pl-PL" sz="2000" dirty="0" smtClean="0"/>
              <a:t>.</a:t>
            </a:r>
          </a:p>
          <a:p>
            <a:pPr marL="457200" indent="-457200">
              <a:spcBef>
                <a:spcPts val="800"/>
              </a:spcBef>
              <a:spcAft>
                <a:spcPts val="800"/>
              </a:spcAft>
              <a:buFont typeface="+mj-lt"/>
              <a:buAutoNum type="arabicPeriod"/>
            </a:pPr>
            <a:r>
              <a:rPr lang="pl-PL" altLang="pl-PL" sz="2000" dirty="0" smtClean="0"/>
              <a:t>Reaktywowanie subwencji rozwojowej na 2024 rok w kwocie </a:t>
            </a:r>
            <a:r>
              <a:rPr lang="pl-PL" altLang="pl-PL" sz="2000" b="1" dirty="0" smtClean="0"/>
              <a:t>192 mln zł </a:t>
            </a:r>
            <a:r>
              <a:rPr lang="pl-PL" altLang="pl-PL" sz="2000" dirty="0" smtClean="0"/>
              <a:t>umożliwiającej sfinansowanie dodatkowego wzrostu wynagrodzeń </a:t>
            </a:r>
            <a:br>
              <a:rPr lang="pl-PL" altLang="pl-PL" sz="2000" dirty="0" smtClean="0"/>
            </a:br>
            <a:r>
              <a:rPr lang="pl-PL" altLang="pl-PL" sz="2000" dirty="0" smtClean="0"/>
              <a:t>w jednostkach opieki społecznej, instytucjach kultury oraz pracowników administracji i obsługi w placówkach oświatowych.</a:t>
            </a:r>
          </a:p>
          <a:p>
            <a:pPr marL="457200" indent="-457200">
              <a:spcBef>
                <a:spcPts val="800"/>
              </a:spcBef>
              <a:spcAft>
                <a:spcPts val="800"/>
              </a:spcAft>
              <a:buFont typeface="+mj-lt"/>
              <a:buAutoNum type="arabicPeriod"/>
            </a:pPr>
            <a:r>
              <a:rPr lang="pl-PL" altLang="pl-PL" sz="2000" dirty="0" smtClean="0"/>
              <a:t>Przywrócenie do planu budżetu 2024 roku środków zaplanowanych </a:t>
            </a:r>
            <a:br>
              <a:rPr lang="pl-PL" altLang="pl-PL" sz="2000" dirty="0" smtClean="0"/>
            </a:br>
            <a:r>
              <a:rPr lang="pl-PL" altLang="pl-PL" sz="2000" dirty="0" smtClean="0"/>
              <a:t>w budżecie roku ubiegłego niezbędnych do finansowania kontynuacji zadań w roku bieżącym.</a:t>
            </a:r>
            <a:endParaRPr lang="pl-PL" altLang="pl-PL" sz="2000" dirty="0"/>
          </a:p>
        </p:txBody>
      </p:sp>
    </p:spTree>
    <p:extLst>
      <p:ext uri="{BB962C8B-B14F-4D97-AF65-F5344CB8AC3E}">
        <p14:creationId xmlns:p14="http://schemas.microsoft.com/office/powerpoint/2010/main" val="2719815694"/>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20</a:t>
            </a:fld>
            <a:endParaRPr lang="pl-PL" dirty="0"/>
          </a:p>
        </p:txBody>
      </p:sp>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graphicFrame>
        <p:nvGraphicFramePr>
          <p:cNvPr id="10" name="Tabela 9"/>
          <p:cNvGraphicFramePr>
            <a:graphicFrameLocks noGrp="1"/>
          </p:cNvGraphicFramePr>
          <p:nvPr>
            <p:extLst>
              <p:ext uri="{D42A27DB-BD31-4B8C-83A1-F6EECF244321}">
                <p14:modId xmlns:p14="http://schemas.microsoft.com/office/powerpoint/2010/main" val="2116321776"/>
              </p:ext>
            </p:extLst>
          </p:nvPr>
        </p:nvGraphicFramePr>
        <p:xfrm>
          <a:off x="1640543" y="1643419"/>
          <a:ext cx="8803340" cy="2617774"/>
        </p:xfrm>
        <a:graphic>
          <a:graphicData uri="http://schemas.openxmlformats.org/drawingml/2006/table">
            <a:tbl>
              <a:tblPr firstRow="1" bandRow="1">
                <a:tableStyleId>{2D5ABB26-0587-4C30-8999-92F81FD0307C}</a:tableStyleId>
              </a:tblPr>
              <a:tblGrid>
                <a:gridCol w="1514865">
                  <a:extLst>
                    <a:ext uri="{9D8B030D-6E8A-4147-A177-3AD203B41FA5}">
                      <a16:colId xmlns:a16="http://schemas.microsoft.com/office/drawing/2014/main" val="3288171132"/>
                    </a:ext>
                  </a:extLst>
                </a:gridCol>
                <a:gridCol w="1457695">
                  <a:extLst>
                    <a:ext uri="{9D8B030D-6E8A-4147-A177-3AD203B41FA5}">
                      <a16:colId xmlns:a16="http://schemas.microsoft.com/office/drawing/2014/main" val="20001"/>
                    </a:ext>
                  </a:extLst>
                </a:gridCol>
                <a:gridCol w="1457695">
                  <a:extLst>
                    <a:ext uri="{9D8B030D-6E8A-4147-A177-3AD203B41FA5}">
                      <a16:colId xmlns:a16="http://schemas.microsoft.com/office/drawing/2014/main" val="3393036705"/>
                    </a:ext>
                  </a:extLst>
                </a:gridCol>
                <a:gridCol w="1457695">
                  <a:extLst>
                    <a:ext uri="{9D8B030D-6E8A-4147-A177-3AD203B41FA5}">
                      <a16:colId xmlns:a16="http://schemas.microsoft.com/office/drawing/2014/main" val="785722401"/>
                    </a:ext>
                  </a:extLst>
                </a:gridCol>
                <a:gridCol w="1457695">
                  <a:extLst>
                    <a:ext uri="{9D8B030D-6E8A-4147-A177-3AD203B41FA5}">
                      <a16:colId xmlns:a16="http://schemas.microsoft.com/office/drawing/2014/main" val="1778449290"/>
                    </a:ext>
                  </a:extLst>
                </a:gridCol>
                <a:gridCol w="1457695">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kern="1200" dirty="0" smtClean="0">
                          <a:solidFill>
                            <a:schemeClr val="tx1"/>
                          </a:solidFill>
                          <a:latin typeface="+mn-lt"/>
                          <a:ea typeface="+mn-ea"/>
                          <a:cs typeface="Calibri" panose="020F0502020204030204" pitchFamily="34" charset="0"/>
                        </a:rPr>
                        <a:t>Zmiana </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z aut. A i B</a:t>
                      </a:r>
                      <a:endParaRPr lang="pl-PL" sz="20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+617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-5,6</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-37,4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+570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3.670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3.313</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2.849</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1.968</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11.800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21851237"/>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21</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2105020269"/>
              </p:ext>
            </p:extLst>
          </p:nvPr>
        </p:nvGraphicFramePr>
        <p:xfrm>
          <a:off x="645545" y="720073"/>
          <a:ext cx="10800000" cy="5387488"/>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309857">
                <a:tc>
                  <a:txBody>
                    <a:bodyPr/>
                    <a:lstStyle/>
                    <a:p>
                      <a:pPr algn="r"/>
                      <a:r>
                        <a:rPr lang="pl-PL" sz="1800" b="1" dirty="0" smtClean="0">
                          <a:solidFill>
                            <a:schemeClr val="tx1"/>
                          </a:solidFill>
                        </a:rPr>
                        <a:t>133</a:t>
                      </a:r>
                      <a:endParaRPr lang="pl-PL" sz="1800" b="1" dirty="0">
                        <a:solidFill>
                          <a:schemeClr val="tx1"/>
                        </a:solidFill>
                      </a:endParaRP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zwiększeń</a:t>
                      </a:r>
                      <a:r>
                        <a:rPr lang="pl-PL" sz="1800" b="0" kern="1200" baseline="0" dirty="0" smtClean="0">
                          <a:solidFill>
                            <a:schemeClr val="tx1"/>
                          </a:solidFill>
                          <a:latin typeface="+mn-lt"/>
                          <a:ea typeface="+mn-ea"/>
                          <a:cs typeface="+mn-cs"/>
                        </a:rPr>
                        <a:t> </a:t>
                      </a:r>
                      <a:r>
                        <a:rPr lang="pl-PL" sz="1800" b="0" kern="1200" baseline="0" dirty="0">
                          <a:solidFill>
                            <a:schemeClr val="tx1"/>
                          </a:solidFill>
                          <a:latin typeface="+mn-lt"/>
                          <a:ea typeface="+mn-ea"/>
                          <a:cs typeface="+mn-cs"/>
                        </a:rPr>
                        <a:t>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258214">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28751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+31,1</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Przebudowa mostu w ciągu ul. Płochocińskiej nad Kanałem do </a:t>
                      </a:r>
                      <a:r>
                        <a:rPr lang="pl-PL" sz="1300" kern="1200" dirty="0" err="1" smtClean="0">
                          <a:solidFill>
                            <a:schemeClr val="tx1"/>
                          </a:solidFill>
                          <a:effectLst/>
                          <a:latin typeface="+mn-lt"/>
                          <a:ea typeface="+mn-ea"/>
                          <a:cs typeface="+mn-cs"/>
                        </a:rPr>
                        <a:t>Faelbetu</a:t>
                      </a:r>
                      <a:endParaRPr lang="pl-PL" sz="13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31,5 </a:t>
                      </a:r>
                      <a:r>
                        <a:rPr lang="pl-PL" sz="1600" kern="1200" dirty="0">
                          <a:solidFill>
                            <a:schemeClr val="tx1"/>
                          </a:solidFill>
                          <a:effectLst/>
                          <a:latin typeface="+mn-lt"/>
                          <a:ea typeface="+mn-ea"/>
                          <a:cs typeface="+mn-cs"/>
                        </a:rPr>
                        <a:t>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413144">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+28,7</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drogi dla rowerów wzdłuż ul. gen. W. Andersa wraz z infrastrukturą towarzyszącą na ul. Andersa, Muranowskiej, Bonifraterskiej i </a:t>
                      </a:r>
                      <a:r>
                        <a:rPr lang="pl-PL" sz="1300" kern="1200" dirty="0" err="1" smtClean="0">
                          <a:solidFill>
                            <a:schemeClr val="tx1"/>
                          </a:solidFill>
                          <a:effectLst/>
                          <a:latin typeface="+mn-lt"/>
                          <a:ea typeface="+mn-ea"/>
                          <a:cs typeface="+mn-cs"/>
                        </a:rPr>
                        <a:t>Świętojerskiej</a:t>
                      </a:r>
                      <a:endParaRPr lang="pl-PL" sz="1300" kern="1200" dirty="0" smtClean="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34,7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66692110"/>
                  </a:ext>
                </a:extLst>
              </a:tr>
              <a:tr h="287510">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+24,7</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Program polityki zdrowotnej (Szpital Południowy).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45,5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89432742"/>
                  </a:ext>
                </a:extLst>
              </a:tr>
              <a:tr h="413144">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+23,5 </a:t>
                      </a:r>
                      <a:r>
                        <a:rPr lang="pl-PL" sz="1600" b="1" dirty="0">
                          <a:solidFill>
                            <a:schemeClr val="tx1"/>
                          </a:solidFill>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Wniesienie wkładów do spółek TBS w związku z realizacją budownictwa społecznego i programu rewitalizacji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87,9 </a:t>
                      </a:r>
                      <a:r>
                        <a:rPr lang="pl-PL" sz="1600" kern="1200" dirty="0">
                          <a:solidFill>
                            <a:schemeClr val="tx1"/>
                          </a:solidFill>
                          <a:effectLst/>
                          <a:latin typeface="+mn-lt"/>
                          <a:ea typeface="+mn-ea"/>
                          <a:cs typeface="+mn-cs"/>
                        </a:rPr>
                        <a:t>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16526958"/>
                  </a:ext>
                </a:extLst>
              </a:tr>
              <a:tr h="413144">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+17,9</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budynków mieszkalnych przy ul. Ząbkowskiej 22/24/26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oraz ul. Ząbkowskiej 23/25 (Praga-Północ)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18,9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369655">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+17,0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„Wniesienie wkładów do spółki Szpital Grochowski im. dr med. Rafała </a:t>
                      </a:r>
                      <a:r>
                        <a:rPr lang="pl-PL" sz="1300" kern="1200" dirty="0" err="1" smtClean="0">
                          <a:solidFill>
                            <a:schemeClr val="tx1"/>
                          </a:solidFill>
                          <a:effectLst/>
                          <a:latin typeface="+mn-lt"/>
                          <a:ea typeface="+mn-ea"/>
                          <a:cs typeface="+mn-cs"/>
                        </a:rPr>
                        <a:t>Masztaka</a:t>
                      </a:r>
                      <a:r>
                        <a:rPr lang="pl-PL" sz="1300" kern="1200" dirty="0" smtClean="0">
                          <a:solidFill>
                            <a:schemeClr val="tx1"/>
                          </a:solidFill>
                          <a:effectLst/>
                          <a:latin typeface="+mn-lt"/>
                          <a:ea typeface="+mn-ea"/>
                          <a:cs typeface="+mn-cs"/>
                        </a:rPr>
                        <a:t>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Sp. z o.o.”</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34,5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50372379"/>
                  </a:ext>
                </a:extLst>
              </a:tr>
              <a:tr h="369655">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+15,9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i modernizacja infrastruktury drogowej na terenie Zielonego Ursynowa.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20,9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69607146"/>
                  </a:ext>
                </a:extLst>
              </a:tr>
              <a:tr h="369655">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+15,6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Muzeum Sztuki Nowoczesnej.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233,2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16865939"/>
                  </a:ext>
                </a:extLst>
              </a:tr>
              <a:tr h="28751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+13,8 </a:t>
                      </a:r>
                      <a:r>
                        <a:rPr lang="pl-PL" sz="1600" b="1" dirty="0">
                          <a:solidFill>
                            <a:schemeClr val="tx1"/>
                          </a:solidFill>
                        </a:rPr>
                        <a:t>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otoczenia Portu Czerniakowskiego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28,0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8098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+9,0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300" kern="1200" dirty="0" err="1" smtClean="0">
                          <a:solidFill>
                            <a:schemeClr val="tx1"/>
                          </a:solidFill>
                          <a:effectLst/>
                          <a:latin typeface="+mn-lt"/>
                          <a:ea typeface="+mn-ea"/>
                          <a:cs typeface="+mn-cs"/>
                        </a:rPr>
                        <a:t>Techniczno</a:t>
                      </a:r>
                      <a:r>
                        <a:rPr lang="pl-PL" sz="1300" kern="1200" dirty="0" smtClean="0">
                          <a:solidFill>
                            <a:schemeClr val="tx1"/>
                          </a:solidFill>
                          <a:effectLst/>
                          <a:latin typeface="+mn-lt"/>
                          <a:ea typeface="+mn-ea"/>
                          <a:cs typeface="+mn-cs"/>
                        </a:rPr>
                        <a:t> - Postojową "Mory"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2.120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7980172"/>
                  </a:ext>
                </a:extLst>
              </a:tr>
              <a:tr h="287510">
                <a:tc>
                  <a:txBody>
                    <a:bodyPr/>
                    <a:lstStyle/>
                    <a:p>
                      <a:pPr algn="r"/>
                      <a:endParaRPr lang="pl-PL" sz="1200" b="1" dirty="0" smtClean="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+6,1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kompleksu oświatowego przy ul. Świderskiej w Warszawie (Białołęka)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47,6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27696347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44141074"/>
      </p:ext>
    </p:extLst>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22</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2230982853"/>
              </p:ext>
            </p:extLst>
          </p:nvPr>
        </p:nvGraphicFramePr>
        <p:xfrm>
          <a:off x="651176" y="814304"/>
          <a:ext cx="10837215" cy="5386149"/>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48000">
                  <a:extLst>
                    <a:ext uri="{9D8B030D-6E8A-4147-A177-3AD203B41FA5}">
                      <a16:colId xmlns:a16="http://schemas.microsoft.com/office/drawing/2014/main" val="1071488265"/>
                    </a:ext>
                  </a:extLst>
                </a:gridCol>
              </a:tblGrid>
              <a:tr h="378249">
                <a:tc>
                  <a:txBody>
                    <a:bodyPr/>
                    <a:lstStyle/>
                    <a:p>
                      <a:pPr algn="r"/>
                      <a:r>
                        <a:rPr lang="pl-PL" sz="1800" b="1" dirty="0" smtClean="0">
                          <a:solidFill>
                            <a:schemeClr val="tx1"/>
                          </a:solidFill>
                        </a:rPr>
                        <a:t>62</a:t>
                      </a:r>
                      <a:endParaRPr lang="pl-PL" sz="1800" b="1" dirty="0">
                        <a:solidFill>
                          <a:schemeClr val="tx1"/>
                        </a:solidFill>
                      </a:endParaRP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zmniejszenia</a:t>
                      </a:r>
                      <a:r>
                        <a:rPr lang="pl-PL" sz="1800" b="0" kern="1200" baseline="0" dirty="0" smtClean="0">
                          <a:solidFill>
                            <a:schemeClr val="tx1"/>
                          </a:solidFill>
                          <a:latin typeface="+mn-lt"/>
                          <a:ea typeface="+mn-ea"/>
                          <a:cs typeface="+mn-cs"/>
                        </a:rPr>
                        <a:t> </a:t>
                      </a:r>
                      <a:r>
                        <a:rPr lang="pl-PL" sz="1800" b="0" kern="1200" baseline="0" dirty="0">
                          <a:solidFill>
                            <a:schemeClr val="tx1"/>
                          </a:solidFill>
                          <a:latin typeface="+mn-lt"/>
                          <a:ea typeface="+mn-ea"/>
                          <a:cs typeface="+mn-cs"/>
                        </a:rPr>
                        <a:t>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26069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375600">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-114,5</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tc>
                <a:tc>
                  <a:txBody>
                    <a:bodyPr/>
                    <a:lstStyle/>
                    <a:p>
                      <a:pPr marL="0" lvl="0" algn="l" defTabSz="914400" rtl="0" eaLnBrk="1" latinLnBrk="0" hangingPunct="1"/>
                      <a:r>
                        <a:rPr lang="pl-PL" sz="1300" kern="1200" dirty="0" smtClean="0">
                          <a:solidFill>
                            <a:schemeClr val="tx1"/>
                          </a:solidFill>
                          <a:effectLst/>
                          <a:latin typeface="+mn-lt"/>
                          <a:ea typeface="+mn-ea"/>
                          <a:cs typeface="+mn-cs"/>
                        </a:rPr>
                        <a:t>Wydatki na zwiększenie wartości inwestycji kontynuowanych.</a:t>
                      </a:r>
                    </a:p>
                  </a:txBody>
                  <a:tcPr marL="91426" marR="91426" marT="45719" marB="45719" anchor="ctr"/>
                </a:tc>
                <a:tc>
                  <a:txBody>
                    <a:bodyPr/>
                    <a:lstStyle/>
                    <a:p>
                      <a:pPr lvl="0" algn="r"/>
                      <a:r>
                        <a:rPr lang="pl-PL" sz="1600" kern="1200" dirty="0" smtClean="0">
                          <a:solidFill>
                            <a:schemeClr val="tx1"/>
                          </a:solidFill>
                          <a:effectLst/>
                          <a:latin typeface="+mn-lt"/>
                          <a:ea typeface="+mn-ea"/>
                          <a:cs typeface="+mn-cs"/>
                        </a:rPr>
                        <a:t>1.150,0 mln zł</a:t>
                      </a:r>
                      <a:endParaRPr lang="pl-PL" sz="160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565675587"/>
                  </a:ext>
                </a:extLst>
              </a:tr>
              <a:tr h="3756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-78,4</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Wydatki na zwiększenie wartości inwestycji kontynuowanych</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1.265,0 </a:t>
                      </a:r>
                      <a:r>
                        <a:rPr lang="pl-PL" sz="1600" kern="1200" dirty="0">
                          <a:solidFill>
                            <a:schemeClr val="tx1"/>
                          </a:solidFill>
                          <a:effectLst/>
                          <a:latin typeface="+mn-lt"/>
                          <a:ea typeface="+mn-ea"/>
                          <a:cs typeface="+mn-cs"/>
                        </a:rPr>
                        <a:t>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3756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-31,3</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smtClean="0">
                          <a:solidFill>
                            <a:schemeClr val="tx1"/>
                          </a:solidFill>
                          <a:effectLst/>
                          <a:latin typeface="+mn-lt"/>
                          <a:ea typeface="+mn-ea"/>
                          <a:cs typeface="+mn-cs"/>
                        </a:rPr>
                        <a:t>Program zieleni miejskiej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smtClean="0">
                          <a:solidFill>
                            <a:schemeClr val="tx1"/>
                          </a:solidFill>
                          <a:effectLst/>
                          <a:latin typeface="+mn-lt"/>
                          <a:ea typeface="+mn-ea"/>
                          <a:cs typeface="+mn-cs"/>
                        </a:rPr>
                        <a:t>0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136637905"/>
                  </a:ext>
                </a:extLst>
              </a:tr>
              <a:tr h="37560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-31,1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modernizacji infrastruktury miejskiej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122,2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375600">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-23,5</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kolektora tłocznego dla celów odprowadzania wód opadowych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i roztopowych z południowych Dzielnic m.st. Warszawy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(przeniesienie środków do przedsięwzięcia pn. „Wniesienie wkładów do spółki Miejskie Przedsiębiorstwo Wodociągów i Kanalizacji w m.st. Warszawie S.A.”).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4,3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89964118"/>
                  </a:ext>
                </a:extLst>
              </a:tr>
              <a:tr h="3756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-17,9 </a:t>
                      </a:r>
                      <a:r>
                        <a:rPr lang="pl-PL" sz="1600" b="1" dirty="0">
                          <a:solidFill>
                            <a:schemeClr val="tx1"/>
                          </a:solidFill>
                        </a:rPr>
                        <a:t>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Program rozwoju infrastruktury miejskiej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220,7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482914">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-17,1 </a:t>
                      </a:r>
                      <a:r>
                        <a:rPr lang="pl-PL" sz="1600" b="1" dirty="0">
                          <a:solidFill>
                            <a:schemeClr val="tx1"/>
                          </a:solidFill>
                        </a:rPr>
                        <a:t>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smtClean="0">
                          <a:solidFill>
                            <a:schemeClr val="tx1"/>
                          </a:solidFill>
                          <a:effectLst/>
                          <a:latin typeface="+mn-lt"/>
                          <a:ea typeface="+mn-ea"/>
                          <a:cs typeface="+mn-cs"/>
                        </a:rPr>
                        <a:t>Płatność z tytułu refundacji wydatków na zakup taboru na potrzeby projektu "Budowa II linii metra, wraz z infrastrukturą towarzyszącą i zakupem taboru - etap II</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smtClean="0">
                          <a:solidFill>
                            <a:schemeClr val="tx1"/>
                          </a:solidFill>
                          <a:effectLst/>
                          <a:latin typeface="+mn-lt"/>
                          <a:ea typeface="+mn-ea"/>
                          <a:cs typeface="+mn-cs"/>
                        </a:rPr>
                        <a:t>0,5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32409192"/>
                  </a:ext>
                </a:extLst>
              </a:tr>
              <a:tr h="482914">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-16,5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rozwoju infrastruktury lokalnej.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smtClean="0">
                          <a:solidFill>
                            <a:schemeClr val="tx1"/>
                          </a:solidFill>
                          <a:effectLst/>
                          <a:latin typeface="+mn-lt"/>
                          <a:ea typeface="+mn-ea"/>
                          <a:cs typeface="+mn-cs"/>
                        </a:rPr>
                        <a:t>578,7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492112974"/>
                  </a:ext>
                </a:extLst>
              </a:tr>
              <a:tr h="48291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-16,4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smtClean="0">
                          <a:solidFill>
                            <a:schemeClr val="tx1"/>
                          </a:solidFill>
                          <a:effectLst/>
                          <a:latin typeface="+mn-lt"/>
                          <a:ea typeface="+mn-ea"/>
                          <a:cs typeface="+mn-cs"/>
                        </a:rPr>
                        <a:t>Wydatki na przygotowanie projektów współfinansowanych z Rządowego Programu Wsparcia Rozwoju m.st. Warszawy (wkład własny).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smtClean="0">
                          <a:solidFill>
                            <a:schemeClr val="tx1"/>
                          </a:solidFill>
                          <a:effectLst/>
                          <a:latin typeface="+mn-lt"/>
                          <a:ea typeface="+mn-ea"/>
                          <a:cs typeface="+mn-cs"/>
                        </a:rPr>
                        <a:t>345,0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563544342"/>
                  </a:ext>
                </a:extLst>
              </a:tr>
              <a:tr h="48291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-6,8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r>
                        <a:rPr lang="pl-PL" sz="1300" kern="1200" dirty="0" smtClean="0">
                          <a:solidFill>
                            <a:schemeClr val="tx1"/>
                          </a:solidFill>
                          <a:effectLst/>
                          <a:latin typeface="+mn-lt"/>
                          <a:ea typeface="+mn-ea"/>
                          <a:cs typeface="+mn-cs"/>
                        </a:rPr>
                        <a:t>Program rozwoju kultury.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lgn="r"/>
                      <a:r>
                        <a:rPr lang="pl-PL" sz="1600" kern="1200" dirty="0" smtClean="0">
                          <a:solidFill>
                            <a:schemeClr val="tx1"/>
                          </a:solidFill>
                          <a:effectLst/>
                          <a:latin typeface="+mn-lt"/>
                          <a:ea typeface="+mn-ea"/>
                          <a:cs typeface="+mn-cs"/>
                        </a:rPr>
                        <a:t>32,3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960071166"/>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357245111"/>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23</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3628060016"/>
              </p:ext>
            </p:extLst>
          </p:nvPr>
        </p:nvGraphicFramePr>
        <p:xfrm>
          <a:off x="696000" y="1080000"/>
          <a:ext cx="10800000" cy="4020329"/>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smtClean="0">
                          <a:solidFill>
                            <a:schemeClr val="tx1"/>
                          </a:solidFill>
                        </a:rPr>
                        <a:t>350</a:t>
                      </a:r>
                      <a:endParaRPr lang="pl-PL" sz="1800" b="1" dirty="0">
                        <a:solidFill>
                          <a:schemeClr val="tx1"/>
                        </a:solidFill>
                      </a:endParaRP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smtClean="0">
                          <a:solidFill>
                            <a:schemeClr val="tx1"/>
                          </a:solidFill>
                        </a:rPr>
                        <a:t>±200,0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200" kern="1200" dirty="0" err="1" smtClean="0">
                          <a:solidFill>
                            <a:schemeClr val="tx1"/>
                          </a:solidFill>
                          <a:effectLst/>
                          <a:latin typeface="+mn-lt"/>
                          <a:ea typeface="+mn-ea"/>
                          <a:cs typeface="+mn-cs"/>
                        </a:rPr>
                        <a:t>Techniczno</a:t>
                      </a:r>
                      <a:r>
                        <a:rPr lang="pl-PL" sz="1200" kern="1200" dirty="0" smtClean="0">
                          <a:solidFill>
                            <a:schemeClr val="tx1"/>
                          </a:solidFill>
                          <a:effectLst/>
                          <a:latin typeface="+mn-lt"/>
                          <a:ea typeface="+mn-ea"/>
                          <a:cs typeface="+mn-cs"/>
                        </a:rPr>
                        <a:t> - Postojową "Mory"</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2025 r. na 2024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2.111,4 </a:t>
                      </a:r>
                      <a:r>
                        <a:rPr lang="pl-PL" sz="1400" kern="1200" dirty="0">
                          <a:solidFill>
                            <a:schemeClr val="tx1"/>
                          </a:solidFill>
                          <a:effectLst/>
                          <a:latin typeface="+mn-lt"/>
                          <a:ea typeface="+mn-ea"/>
                          <a:cs typeface="+mn-cs"/>
                        </a:rPr>
                        <a:t>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smtClean="0">
                          <a:solidFill>
                            <a:schemeClr val="tx1"/>
                          </a:solidFill>
                        </a:rPr>
                        <a:t>±115,0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Dokapitalizowanie spółki Tramwaje Warszawskie Sp. z o.o.</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2026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535,0 </a:t>
                      </a:r>
                      <a:r>
                        <a:rPr lang="pl-PL" sz="14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4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chemeClr val="tx1"/>
                          </a:solidFill>
                          <a:latin typeface="+mn-lt"/>
                          <a:ea typeface="+mn-ea"/>
                          <a:cs typeface="+mn-cs"/>
                        </a:rPr>
                        <a:t>±8,1 </a:t>
                      </a:r>
                      <a:r>
                        <a:rPr lang="pl-PL" sz="1400" b="1" kern="1200" dirty="0">
                          <a:solidFill>
                            <a:schemeClr val="tx1"/>
                          </a:solidFill>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Przebudowa ulicy J. Kazimierza </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2025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33,3 </a:t>
                      </a:r>
                      <a:r>
                        <a:rPr lang="pl-PL" sz="14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smtClean="0">
                          <a:solidFill>
                            <a:schemeClr val="tx1"/>
                          </a:solidFill>
                        </a:rPr>
                        <a:t>±7,4</a:t>
                      </a:r>
                      <a:r>
                        <a:rPr lang="pl-PL" sz="1400" b="1" baseline="0" dirty="0" smtClean="0">
                          <a:solidFill>
                            <a:schemeClr val="tx1"/>
                          </a:solidFill>
                        </a:rPr>
                        <a:t>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Modernizacja ciągu ulic Marsa - Żołnierska odc. węzeł Marsa - granica miasta - etap II część 2</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2025 r. na 2024 r.</a:t>
                      </a:r>
                      <a:endParaRPr lang="pl-PL" sz="12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23,8 </a:t>
                      </a:r>
                      <a:r>
                        <a:rPr lang="pl-PL" sz="14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4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smtClean="0">
                          <a:solidFill>
                            <a:schemeClr val="tx1"/>
                          </a:solidFill>
                        </a:rPr>
                        <a:t>±5,0</a:t>
                      </a:r>
                      <a:r>
                        <a:rPr lang="pl-PL" sz="1400" b="1" baseline="0" dirty="0" smtClean="0">
                          <a:solidFill>
                            <a:schemeClr val="tx1"/>
                          </a:solidFill>
                        </a:rPr>
                        <a:t>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Budowa nowej hali sportowej przy ul. Strumykowej 21 (Białołęka)</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2025 r. na 2026 r.</a:t>
                      </a:r>
                      <a:endParaRPr lang="pl-PL" sz="12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28,5 </a:t>
                      </a:r>
                      <a:r>
                        <a:rPr lang="pl-PL" sz="1400" kern="1200" dirty="0">
                          <a:solidFill>
                            <a:schemeClr val="tx1"/>
                          </a:solidFill>
                          <a:effectLst/>
                          <a:latin typeface="+mn-lt"/>
                          <a:ea typeface="+mn-ea"/>
                          <a:cs typeface="+mn-cs"/>
                        </a:rPr>
                        <a:t>mln</a:t>
                      </a:r>
                      <a:r>
                        <a:rPr lang="pl-PL" sz="1400" kern="1200" baseline="0" dirty="0">
                          <a:solidFill>
                            <a:schemeClr val="tx1"/>
                          </a:solidFill>
                          <a:effectLst/>
                          <a:latin typeface="+mn-lt"/>
                          <a:ea typeface="+mn-ea"/>
                          <a:cs typeface="+mn-cs"/>
                        </a:rPr>
                        <a:t>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3663187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3021687818"/>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24</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3644861488"/>
              </p:ext>
            </p:extLst>
          </p:nvPr>
        </p:nvGraphicFramePr>
        <p:xfrm>
          <a:off x="740824" y="954494"/>
          <a:ext cx="10716952" cy="5350997"/>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376985">
                <a:tc>
                  <a:txBody>
                    <a:bodyPr/>
                    <a:lstStyle/>
                    <a:p>
                      <a:pPr algn="r"/>
                      <a:r>
                        <a:rPr lang="pl-PL" sz="1800" b="1" dirty="0" smtClean="0">
                          <a:solidFill>
                            <a:schemeClr val="tx1"/>
                          </a:solidFill>
                        </a:rPr>
                        <a:t>160</a:t>
                      </a:r>
                      <a:endParaRPr lang="pl-PL" sz="1800" b="1" dirty="0">
                        <a:solidFill>
                          <a:schemeClr val="tx1"/>
                        </a:solidFill>
                      </a:endParaRPr>
                    </a:p>
                  </a:txBody>
                  <a:tcPr marL="91426" marR="91426" marT="45719" marB="45719" anchor="ctr"/>
                </a:tc>
                <a:tc gridSpan="2">
                  <a:txBody>
                    <a:bodyPr/>
                    <a:lstStyle/>
                    <a:p>
                      <a:pPr algn="l"/>
                      <a:r>
                        <a:rPr lang="pl-PL" sz="1800" b="1" kern="1200" baseline="0" dirty="0" smtClean="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275655">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374344">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kern="1200" dirty="0" smtClean="0">
                          <a:solidFill>
                            <a:schemeClr val="tx1"/>
                          </a:solidFill>
                          <a:latin typeface="+mn-lt"/>
                          <a:ea typeface="+mn-ea"/>
                          <a:cs typeface="+mn-cs"/>
                        </a:rPr>
                        <a:t>+116,0 mln zł</a:t>
                      </a:r>
                      <a:endParaRPr lang="pl-PL" sz="1600" b="1" kern="1200" dirty="0">
                        <a:solidFill>
                          <a:schemeClr val="tx1"/>
                        </a:solidFill>
                        <a:latin typeface="+mn-lt"/>
                        <a:ea typeface="+mn-ea"/>
                        <a:cs typeface="+mn-cs"/>
                      </a:endParaRPr>
                    </a:p>
                  </a:txBody>
                  <a:tcPr marL="91426" marR="91426" marT="45719" marB="45719" anchor="ct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przygotowania m.st. Warszawy do działania w warunkach kryzysu</a:t>
                      </a:r>
                    </a:p>
                  </a:txBody>
                  <a:tcPr marL="91426" marR="91426" marT="45719" marB="45719" anchor="ctr"/>
                </a:tc>
                <a:extLst>
                  <a:ext uri="{0D108BD9-81ED-4DB2-BD59-A6C34878D82A}">
                    <a16:rowId xmlns:a16="http://schemas.microsoft.com/office/drawing/2014/main" val="1171944612"/>
                  </a:ext>
                </a:extLst>
              </a:tr>
              <a:tr h="374344">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56,0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IV linii metra - I etap prac przedprojektowych</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464262">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23,5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Wniesienie wkładów do spółki Miejskie Przedsiębiorstwo Wodociągów i Kanalizacji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w m.st. Warszawie S.A.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600928361"/>
                  </a:ext>
                </a:extLst>
              </a:tr>
              <a:tr h="374344">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17,6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Rozbudowa ul. Kinetycznej - rozliczenie z deweloperem</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374344">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16,5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Rozbudowa ul. Białołęckiej od ul. Kopijników do ul. </a:t>
                      </a:r>
                      <a:r>
                        <a:rPr lang="pl-PL" sz="1300" kern="1200" dirty="0" err="1" smtClean="0">
                          <a:solidFill>
                            <a:schemeClr val="tx1"/>
                          </a:solidFill>
                          <a:effectLst/>
                          <a:latin typeface="+mn-lt"/>
                          <a:ea typeface="+mn-ea"/>
                          <a:cs typeface="+mn-cs"/>
                        </a:rPr>
                        <a:t>Ketlinga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3675827"/>
                  </a:ext>
                </a:extLst>
              </a:tr>
              <a:tr h="374344">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tx1"/>
                          </a:solidFill>
                          <a:latin typeface="+mn-lt"/>
                          <a:ea typeface="+mn-ea"/>
                          <a:cs typeface="+mn-cs"/>
                        </a:rPr>
                        <a:t>10,1 </a:t>
                      </a:r>
                      <a:r>
                        <a:rPr lang="pl-PL" sz="1600" b="1" kern="1200" dirty="0">
                          <a:solidFill>
                            <a:schemeClr val="tx1"/>
                          </a:solidFill>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Modernizacje terenów zewnętrznych przy placówkach oświatowych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82516138"/>
                  </a:ext>
                </a:extLst>
              </a:tr>
              <a:tr h="464262">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tx1"/>
                          </a:solidFill>
                          <a:latin typeface="+mn-lt"/>
                          <a:ea typeface="+mn-ea"/>
                          <a:cs typeface="+mn-cs"/>
                        </a:rPr>
                        <a:t>8,0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pawilonu nad Wisłą na potrzeby tańca i sztuk </a:t>
                      </a:r>
                      <a:r>
                        <a:rPr lang="pl-PL" sz="1300" kern="1200" dirty="0" err="1" smtClean="0">
                          <a:solidFill>
                            <a:schemeClr val="tx1"/>
                          </a:solidFill>
                          <a:effectLst/>
                          <a:latin typeface="+mn-lt"/>
                          <a:ea typeface="+mn-ea"/>
                          <a:cs typeface="+mn-cs"/>
                        </a:rPr>
                        <a:t>performatywnych</a:t>
                      </a:r>
                      <a:r>
                        <a:rPr lang="pl-PL" sz="1300" kern="1200" dirty="0" smtClean="0">
                          <a:solidFill>
                            <a:schemeClr val="tx1"/>
                          </a:solidFill>
                          <a:effectLst/>
                          <a:latin typeface="+mn-lt"/>
                          <a:ea typeface="+mn-ea"/>
                          <a:cs typeface="+mn-cs"/>
                        </a:rPr>
                        <a:t>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(Muzeum Sztuki Nowoczesnej)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6773419"/>
                  </a:ext>
                </a:extLst>
              </a:tr>
              <a:tr h="464262">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tx1"/>
                          </a:solidFill>
                          <a:latin typeface="+mn-lt"/>
                          <a:ea typeface="+mn-ea"/>
                          <a:cs typeface="+mn-cs"/>
                        </a:rPr>
                        <a:t>7,0 </a:t>
                      </a:r>
                      <a:r>
                        <a:rPr lang="pl-PL" sz="1600" b="1" kern="1200" dirty="0">
                          <a:solidFill>
                            <a:schemeClr val="tx1"/>
                          </a:solidFill>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pawilonu pingwinów przylądkowych w Miejskim Ogrodzie Zoologicznym im. Antoniny </a:t>
                      </a:r>
                    </a:p>
                    <a:p>
                      <a:pPr marL="0" lvl="0" algn="l" defTabSz="914400" rtl="0" eaLnBrk="1" latinLnBrk="0" hangingPunct="1"/>
                      <a:r>
                        <a:rPr lang="pl-PL" sz="1300" kern="1200" dirty="0" smtClean="0">
                          <a:solidFill>
                            <a:schemeClr val="tx1"/>
                          </a:solidFill>
                          <a:effectLst/>
                          <a:latin typeface="+mn-lt"/>
                          <a:ea typeface="+mn-ea"/>
                          <a:cs typeface="+mn-cs"/>
                        </a:rPr>
                        <a:t>i Jana Żabińskich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374344">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tx1"/>
                          </a:solidFill>
                          <a:latin typeface="+mn-lt"/>
                          <a:ea typeface="+mn-ea"/>
                          <a:cs typeface="+mn-cs"/>
                        </a:rPr>
                        <a:t>6,8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budynku przy ul. Włókienniczej 54 z usługami społecznymi i administracji publicznej (Wawer)</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41131533"/>
                  </a:ext>
                </a:extLst>
              </a:tr>
              <a:tr h="464262">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smtClean="0">
                          <a:solidFill>
                            <a:schemeClr val="tx1"/>
                          </a:solidFill>
                        </a:rPr>
                        <a:t>6,8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ogólnodostępnych placów zabaw, dostosowanie do potrzeb różnych grup użytkowników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49899000"/>
                  </a:ext>
                </a:extLst>
              </a:tr>
              <a:tr h="464262">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smtClean="0">
                          <a:solidFill>
                            <a:schemeClr val="tx1"/>
                          </a:solidFill>
                        </a:rPr>
                        <a:t>5,5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trasy rowerowej wzdłuż Trasy Łazienkowskiej - od wiaduktów na Agrykoli</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do ul. Czerniakowskiej</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743190066"/>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694154" y="1314450"/>
            <a:ext cx="10515600" cy="3829050"/>
          </a:xfrm>
          <a:prstGeom prst="rect">
            <a:avLst/>
          </a:prstGeom>
        </p:spPr>
        <p:txBody>
          <a:bodyPr/>
          <a:lstStyle/>
          <a:p>
            <a:r>
              <a:rPr lang="pl-PL" b="1" dirty="0" smtClean="0"/>
              <a:t>Wynik budżetu i program kredytowy</a:t>
            </a:r>
            <a:r>
              <a:rPr lang="pl-PL" dirty="0"/>
              <a:t/>
            </a:r>
            <a:br>
              <a:rPr lang="pl-PL" dirty="0"/>
            </a:b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25</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223480861"/>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26</a:t>
            </a:fld>
            <a:endParaRPr lang="pl-PL" dirty="0"/>
          </a:p>
        </p:txBody>
      </p:sp>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t>Zmiany w prognozie wyniku budżetu</a:t>
            </a:r>
            <a:endParaRPr lang="pl-PL" altLang="pl-PL" sz="2400" b="1" dirty="0">
              <a:latin typeface="+mj-lt"/>
            </a:endParaRP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1378909653"/>
              </p:ext>
            </p:extLst>
          </p:nvPr>
        </p:nvGraphicFramePr>
        <p:xfrm>
          <a:off x="246001" y="1678157"/>
          <a:ext cx="11699999" cy="2617774"/>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2028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2029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2050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1800" b="0" kern="1200" dirty="0" smtClean="0">
                          <a:solidFill>
                            <a:schemeClr val="tx1"/>
                          </a:solidFill>
                          <a:latin typeface="+mn-lt"/>
                          <a:ea typeface="+mn-ea"/>
                          <a:cs typeface="Calibri" panose="020F0502020204030204" pitchFamily="34" charset="0"/>
                        </a:rPr>
                        <a:t>Zmiana </a:t>
                      </a:r>
                      <a:br>
                        <a:rPr lang="pl-PL" sz="1800" b="0" kern="1200" dirty="0" smtClean="0">
                          <a:solidFill>
                            <a:schemeClr val="tx1"/>
                          </a:solidFill>
                          <a:latin typeface="+mn-lt"/>
                          <a:ea typeface="+mn-ea"/>
                          <a:cs typeface="Calibri" panose="020F0502020204030204" pitchFamily="34" charset="0"/>
                        </a:rPr>
                      </a:br>
                      <a:r>
                        <a:rPr lang="pl-PL" sz="1800" b="0" kern="1200" dirty="0" smtClean="0">
                          <a:solidFill>
                            <a:schemeClr val="tx1"/>
                          </a:solidFill>
                          <a:latin typeface="+mn-lt"/>
                          <a:ea typeface="+mn-ea"/>
                          <a:cs typeface="Calibri" panose="020F0502020204030204" pitchFamily="34" charset="0"/>
                        </a:rPr>
                        <a:t>z aut. A i B</a:t>
                      </a:r>
                      <a:endParaRPr lang="pl-PL" sz="18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solidFill>
                            <a:srgbClr val="C00000"/>
                          </a:solidFill>
                          <a:latin typeface="+mj-lt"/>
                          <a:cs typeface="Calibri" panose="020F0502020204030204" pitchFamily="34" charset="0"/>
                        </a:rPr>
                        <a:t>-460</a:t>
                      </a:r>
                      <a:endParaRPr lang="pl-PL" sz="2000" b="1" dirty="0">
                        <a:solidFill>
                          <a:srgbClr val="C00000"/>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-51,4</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-36,7</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+5,4</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C00000"/>
                          </a:solidFill>
                          <a:latin typeface="+mj-lt"/>
                          <a:ea typeface="+mn-ea"/>
                          <a:cs typeface="Calibri" panose="020F0502020204030204" pitchFamily="34" charset="0"/>
                        </a:rPr>
                        <a:t>-41,2</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C00000"/>
                          </a:solidFill>
                          <a:latin typeface="+mj-lt"/>
                          <a:ea typeface="+mn-ea"/>
                          <a:cs typeface="Calibri" panose="020F0502020204030204" pitchFamily="34" charset="0"/>
                        </a:rPr>
                        <a:t>-28,2</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C00000"/>
                          </a:solidFill>
                          <a:latin typeface="+mj-lt"/>
                          <a:ea typeface="+mn-ea"/>
                          <a:cs typeface="Calibri" panose="020F0502020204030204" pitchFamily="34" charset="0"/>
                        </a:rPr>
                        <a:t>-10,6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-772</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-3.716</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-2.144</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-775</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-228</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572</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455</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389</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4.220</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685287265"/>
      </p:ext>
    </p:extLst>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27</a:t>
            </a:fld>
            <a:endParaRPr lang="pl-PL" dirty="0"/>
          </a:p>
        </p:txBody>
      </p:sp>
      <p:sp>
        <p:nvSpPr>
          <p:cNvPr id="9" name="Tytuł 2"/>
          <p:cNvSpPr>
            <a:spLocks noGrp="1"/>
          </p:cNvSpPr>
          <p:nvPr>
            <p:ph type="title"/>
          </p:nvPr>
        </p:nvSpPr>
        <p:spPr>
          <a:xfrm>
            <a:off x="320697" y="133606"/>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programie kredytowym</a:t>
            </a:r>
          </a:p>
        </p:txBody>
      </p:sp>
      <p:graphicFrame>
        <p:nvGraphicFramePr>
          <p:cNvPr id="10" name="Tabela 9"/>
          <p:cNvGraphicFramePr>
            <a:graphicFrameLocks noGrp="1"/>
          </p:cNvGraphicFramePr>
          <p:nvPr>
            <p:extLst>
              <p:ext uri="{D42A27DB-BD31-4B8C-83A1-F6EECF244321}">
                <p14:modId xmlns:p14="http://schemas.microsoft.com/office/powerpoint/2010/main" val="2589777543"/>
              </p:ext>
            </p:extLst>
          </p:nvPr>
        </p:nvGraphicFramePr>
        <p:xfrm>
          <a:off x="1427944" y="1602805"/>
          <a:ext cx="9336113" cy="2430700"/>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695006">
                  <a:extLst>
                    <a:ext uri="{9D8B030D-6E8A-4147-A177-3AD203B41FA5}">
                      <a16:colId xmlns:a16="http://schemas.microsoft.com/office/drawing/2014/main" val="3422950535"/>
                    </a:ext>
                  </a:extLst>
                </a:gridCol>
              </a:tblGrid>
              <a:tr h="739451">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a:t>
                      </a:r>
                      <a:r>
                        <a:rPr lang="pl-PL" sz="2000" dirty="0">
                          <a:latin typeface="+mj-lt"/>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0924">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15106">
                <a:tc>
                  <a:txBody>
                    <a:bodyPr/>
                    <a:lstStyle/>
                    <a:p>
                      <a:pPr algn="l"/>
                      <a:r>
                        <a:rPr lang="pl-PL" sz="2000" b="0" kern="1200" dirty="0" smtClean="0">
                          <a:solidFill>
                            <a:schemeClr val="tx1"/>
                          </a:solidFill>
                          <a:latin typeface="+mn-lt"/>
                          <a:ea typeface="+mn-ea"/>
                          <a:cs typeface="Calibri" panose="020F0502020204030204" pitchFamily="34" charset="0"/>
                        </a:rPr>
                        <a:t>Zmiana </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z aut. A i B</a:t>
                      </a:r>
                      <a:endParaRPr lang="pl-PL" sz="20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+102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-26,4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-46,3</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-29,4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665219">
                <a:tc>
                  <a:txBody>
                    <a:bodyPr/>
                    <a:lstStyle/>
                    <a:p>
                      <a:pPr algn="l"/>
                      <a:r>
                        <a:rPr lang="pl-PL" sz="2000" b="0" dirty="0" smtClean="0">
                          <a:latin typeface="+mj-lt"/>
                          <a:cs typeface="Calibri" panose="020F0502020204030204" pitchFamily="34" charset="0"/>
                        </a:rPr>
                        <a:t>Po </a:t>
                      </a:r>
                      <a:r>
                        <a:rPr lang="pl-PL" sz="2000" b="0" dirty="0">
                          <a:latin typeface="+mj-lt"/>
                          <a:cs typeface="Calibri" panose="020F0502020204030204" pitchFamily="34" charset="0"/>
                        </a:rPr>
                        <a:t>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2.910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2.555</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1.102</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640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7.207</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016175549"/>
      </p:ext>
    </p:extLst>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2524989"/>
            <a:ext cx="9144000" cy="1379827"/>
          </a:xfrm>
          <a:prstGeom prst="rect">
            <a:avLst/>
          </a:prstGeom>
        </p:spPr>
        <p:txBody>
          <a:bodyPr/>
          <a:lstStyle/>
          <a:p>
            <a:r>
              <a:rPr lang="pl-PL" dirty="0"/>
              <a:t>Dziękuję za uwagę</a:t>
            </a:r>
          </a:p>
        </p:txBody>
      </p:sp>
      <p:sp>
        <p:nvSpPr>
          <p:cNvPr id="3" name="Symbol zastępczy tekstu 2"/>
          <p:cNvSpPr>
            <a:spLocks noGrp="1"/>
          </p:cNvSpPr>
          <p:nvPr>
            <p:ph type="body" sz="quarter" idx="10"/>
          </p:nvPr>
        </p:nvSpPr>
        <p:spPr/>
        <p:txBody>
          <a:bodyPr/>
          <a:lstStyle/>
          <a:p>
            <a:r>
              <a:rPr lang="pl-PL" dirty="0"/>
              <a:t>Skarbnik m.st. Warszawy</a:t>
            </a:r>
          </a:p>
          <a:p>
            <a:r>
              <a:rPr lang="pl-PL" smtClean="0"/>
              <a:t>Mirosław </a:t>
            </a:r>
            <a:r>
              <a:rPr lang="pl-PL" dirty="0"/>
              <a:t>Czekaj</a:t>
            </a:r>
          </a:p>
          <a:p>
            <a:r>
              <a:rPr lang="pl-PL" dirty="0"/>
              <a:t>tel. (22) 443 28 00; e-mail: sekretariat.skarbnika@um.warszawa.pl</a:t>
            </a:r>
          </a:p>
        </p:txBody>
      </p:sp>
    </p:spTree>
    <p:extLst>
      <p:ext uri="{BB962C8B-B14F-4D97-AF65-F5344CB8AC3E}">
        <p14:creationId xmlns:p14="http://schemas.microsoft.com/office/powerpoint/2010/main" val="3477888161"/>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267749" y="2091034"/>
            <a:ext cx="11584785" cy="2355460"/>
          </a:xfrm>
          <a:prstGeom prst="rect">
            <a:avLst/>
          </a:prstGeom>
        </p:spPr>
        <p:txBody>
          <a:bodyPr/>
          <a:lstStyle/>
          <a:p>
            <a:pPr>
              <a:lnSpc>
                <a:spcPct val="114000"/>
              </a:lnSpc>
              <a:spcBef>
                <a:spcPts val="600"/>
              </a:spcBef>
              <a:spcAft>
                <a:spcPts val="600"/>
              </a:spcAft>
              <a:defRPr/>
            </a:pPr>
            <a:r>
              <a:rPr lang="pl-PL" b="1" dirty="0"/>
              <a:t>Projekt zmiany budżetu na </a:t>
            </a:r>
            <a:r>
              <a:rPr lang="pl-PL" b="1" dirty="0" smtClean="0"/>
              <a:t>2024 </a:t>
            </a:r>
            <a:r>
              <a:rPr lang="pl-PL" b="1" dirty="0"/>
              <a:t>rok</a:t>
            </a:r>
            <a:r>
              <a:rPr lang="pl-PL" altLang="pl-PL" b="1" dirty="0">
                <a:cs typeface="Arial" charset="0"/>
              </a:rPr>
              <a:t/>
            </a:r>
            <a:br>
              <a:rPr lang="pl-PL" altLang="pl-PL" b="1" dirty="0">
                <a:cs typeface="Arial" charset="0"/>
              </a:rPr>
            </a:br>
            <a:r>
              <a:rPr lang="pl-PL" altLang="pl-PL" sz="3200" dirty="0">
                <a:cs typeface="Arial" charset="0"/>
              </a:rPr>
              <a:t>na sesję Rady m.st. Warszawy </a:t>
            </a:r>
            <a:r>
              <a:rPr lang="pl-PL" altLang="pl-PL" sz="3200" dirty="0" smtClean="0">
                <a:cs typeface="Arial" charset="0"/>
              </a:rPr>
              <a:t>14 marca 2024 </a:t>
            </a:r>
            <a:r>
              <a:rPr lang="pl-PL" altLang="pl-PL" sz="3200" dirty="0">
                <a:cs typeface="Arial" charset="0"/>
              </a:rPr>
              <a:t>r</a:t>
            </a:r>
            <a:r>
              <a:rPr lang="pl-PL" altLang="pl-PL" sz="3200" dirty="0" smtClean="0">
                <a:cs typeface="Arial" charset="0"/>
              </a:rPr>
              <a:t>.</a:t>
            </a:r>
            <a:br>
              <a:rPr lang="pl-PL" altLang="pl-PL" sz="3200" dirty="0" smtClean="0">
                <a:cs typeface="Arial" charset="0"/>
              </a:rPr>
            </a:br>
            <a:r>
              <a:rPr lang="pl-PL" altLang="pl-PL" sz="3200" b="1" dirty="0" smtClean="0">
                <a:cs typeface="Arial" charset="0"/>
              </a:rPr>
              <a:t>wraz z autopoprawkami A i B</a:t>
            </a:r>
            <a:endParaRPr lang="pl-PL" altLang="pl-PL" sz="3200" b="1"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a:t>
            </a:fld>
            <a:endParaRPr lang="pl-PL" dirty="0"/>
          </a:p>
        </p:txBody>
      </p:sp>
    </p:spTree>
    <p:extLst>
      <p:ext uri="{BB962C8B-B14F-4D97-AF65-F5344CB8AC3E}">
        <p14:creationId xmlns:p14="http://schemas.microsoft.com/office/powerpoint/2010/main" val="1936331712"/>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a:t>
            </a:fld>
            <a:endParaRPr lang="pl-PL" dirty="0"/>
          </a:p>
        </p:txBody>
      </p:sp>
      <p:sp>
        <p:nvSpPr>
          <p:cNvPr id="3" name="Tytuł 2"/>
          <p:cNvSpPr>
            <a:spLocks noGrp="1"/>
          </p:cNvSpPr>
          <p:nvPr>
            <p:ph type="title"/>
          </p:nvPr>
        </p:nvSpPr>
        <p:spPr>
          <a:xfrm>
            <a:off x="432000" y="72000"/>
            <a:ext cx="11356588" cy="742304"/>
          </a:xfrm>
        </p:spPr>
        <p:txBody>
          <a:bodyPr/>
          <a:lstStyle/>
          <a:p>
            <a:pPr algn="ctr">
              <a:spcBef>
                <a:spcPts val="800"/>
              </a:spcBef>
              <a:spcAft>
                <a:spcPts val="800"/>
              </a:spcAft>
            </a:pPr>
            <a:r>
              <a:rPr lang="pl-PL" altLang="pl-PL" sz="2400" b="1" dirty="0">
                <a:latin typeface="+mj-lt"/>
              </a:rPr>
              <a:t>Zmiana głównych parametrów budżetowych w </a:t>
            </a:r>
            <a:r>
              <a:rPr lang="pl-PL" altLang="pl-PL" sz="2400" b="1" dirty="0" smtClean="0">
                <a:latin typeface="+mj-lt"/>
              </a:rPr>
              <a:t>2024 </a:t>
            </a:r>
            <a:r>
              <a:rPr lang="pl-PL" altLang="pl-PL" sz="2400" b="1" dirty="0">
                <a:latin typeface="+mj-lt"/>
              </a:rPr>
              <a:t>r.</a:t>
            </a:r>
          </a:p>
        </p:txBody>
      </p:sp>
      <p:graphicFrame>
        <p:nvGraphicFramePr>
          <p:cNvPr id="8" name="Tabela 7"/>
          <p:cNvGraphicFramePr>
            <a:graphicFrameLocks noGrp="1"/>
          </p:cNvGraphicFramePr>
          <p:nvPr>
            <p:extLst>
              <p:ext uri="{D42A27DB-BD31-4B8C-83A1-F6EECF244321}">
                <p14:modId xmlns:p14="http://schemas.microsoft.com/office/powerpoint/2010/main" val="3316373399"/>
              </p:ext>
            </p:extLst>
          </p:nvPr>
        </p:nvGraphicFramePr>
        <p:xfrm>
          <a:off x="2316000" y="1072620"/>
          <a:ext cx="7560000" cy="4985874"/>
        </p:xfrm>
        <a:graphic>
          <a:graphicData uri="http://schemas.openxmlformats.org/drawingml/2006/table">
            <a:tbl>
              <a:tblPr firstRow="1" bandRow="1">
                <a:tableStyleId>{2D5ABB26-0587-4C30-8999-92F81FD0307C}</a:tableStyleId>
              </a:tblPr>
              <a:tblGrid>
                <a:gridCol w="3470218">
                  <a:extLst>
                    <a:ext uri="{9D8B030D-6E8A-4147-A177-3AD203B41FA5}">
                      <a16:colId xmlns:a16="http://schemas.microsoft.com/office/drawing/2014/main" val="20000"/>
                    </a:ext>
                  </a:extLst>
                </a:gridCol>
                <a:gridCol w="1809591">
                  <a:extLst>
                    <a:ext uri="{9D8B030D-6E8A-4147-A177-3AD203B41FA5}">
                      <a16:colId xmlns:a16="http://schemas.microsoft.com/office/drawing/2014/main" val="2530149875"/>
                    </a:ext>
                  </a:extLst>
                </a:gridCol>
                <a:gridCol w="2280191">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Zmiana </a:t>
                      </a:r>
                      <a:br>
                        <a:rPr lang="pl-PL" sz="1800" b="0" dirty="0" smtClean="0">
                          <a:latin typeface="+mj-lt"/>
                          <a:cs typeface="Calibri" panose="020F0502020204030204" pitchFamily="34" charset="0"/>
                        </a:rPr>
                      </a:br>
                      <a:r>
                        <a:rPr lang="pl-PL" sz="1800" b="0" dirty="0" smtClean="0">
                          <a:latin typeface="+mj-lt"/>
                          <a:cs typeface="Calibri" panose="020F0502020204030204" pitchFamily="34" charset="0"/>
                        </a:rPr>
                        <a:t>z aut. A i B</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+1.100</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pl-PL" sz="2800" b="1" dirty="0" smtClean="0">
                          <a:latin typeface="+mj-lt"/>
                        </a:rPr>
                        <a:t>25.663</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+1.560</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29.379</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+944</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25.709</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+617</a:t>
                      </a:r>
                      <a:endParaRPr lang="pl-PL" sz="2800" b="1"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3.670</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-460</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-3.716</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3">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2018485531"/>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a:t>
            </a:fld>
            <a:endParaRPr lang="pl-PL" dirty="0"/>
          </a:p>
        </p:txBody>
      </p:sp>
      <p:sp>
        <p:nvSpPr>
          <p:cNvPr id="3" name="Tytuł 2"/>
          <p:cNvSpPr>
            <a:spLocks noGrp="1"/>
          </p:cNvSpPr>
          <p:nvPr>
            <p:ph type="title"/>
          </p:nvPr>
        </p:nvSpPr>
        <p:spPr>
          <a:xfrm>
            <a:off x="432000" y="7200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a:t>
            </a:r>
            <a:r>
              <a:rPr lang="pl-PL" altLang="pl-PL" sz="2400" dirty="0" smtClean="0"/>
              <a:t>2024 </a:t>
            </a:r>
            <a:r>
              <a:rPr lang="pl-PL" altLang="pl-PL" sz="2400" dirty="0"/>
              <a:t>r. o </a:t>
            </a:r>
            <a:r>
              <a:rPr lang="pl-PL" altLang="pl-PL" sz="2400" b="1" dirty="0" smtClean="0"/>
              <a:t>1.100 </a:t>
            </a:r>
            <a:r>
              <a:rPr lang="pl-PL" altLang="pl-PL" sz="2400" b="1" dirty="0"/>
              <a:t>mln zł</a:t>
            </a:r>
          </a:p>
        </p:txBody>
      </p:sp>
      <p:graphicFrame>
        <p:nvGraphicFramePr>
          <p:cNvPr id="6" name="Tabela 5"/>
          <p:cNvGraphicFramePr>
            <a:graphicFrameLocks noGrp="1"/>
          </p:cNvGraphicFramePr>
          <p:nvPr>
            <p:extLst>
              <p:ext uri="{D42A27DB-BD31-4B8C-83A1-F6EECF244321}">
                <p14:modId xmlns:p14="http://schemas.microsoft.com/office/powerpoint/2010/main" val="3989957973"/>
              </p:ext>
            </p:extLst>
          </p:nvPr>
        </p:nvGraphicFramePr>
        <p:xfrm>
          <a:off x="235460" y="1036800"/>
          <a:ext cx="11700000" cy="5476144"/>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622375">
                <a:tc>
                  <a:txBody>
                    <a:bodyPr/>
                    <a:lstStyle/>
                    <a:p>
                      <a:pPr algn="r"/>
                      <a:r>
                        <a:rPr lang="pl-PL" sz="2000" b="1" kern="1200" baseline="0" dirty="0" smtClean="0">
                          <a:solidFill>
                            <a:srgbClr val="385723"/>
                          </a:solidFill>
                          <a:latin typeface="+mn-lt"/>
                          <a:ea typeface="+mn-ea"/>
                          <a:cs typeface="Calibri" panose="020F0502020204030204" pitchFamily="34" charset="0"/>
                        </a:rPr>
                        <a:t>+919.452.632 zł</a:t>
                      </a:r>
                      <a:br>
                        <a:rPr lang="pl-PL" sz="2000" b="1" kern="1200" baseline="0" dirty="0" smtClean="0">
                          <a:solidFill>
                            <a:srgbClr val="385723"/>
                          </a:solidFill>
                          <a:latin typeface="+mn-lt"/>
                          <a:ea typeface="+mn-ea"/>
                          <a:cs typeface="Calibri" panose="020F0502020204030204" pitchFamily="34" charset="0"/>
                        </a:rPr>
                      </a:br>
                      <a:r>
                        <a:rPr lang="pl-PL" sz="1400" b="1" kern="1200" baseline="0" dirty="0" smtClean="0">
                          <a:solidFill>
                            <a:srgbClr val="385723"/>
                          </a:solidFill>
                          <a:latin typeface="+mn-lt"/>
                          <a:ea typeface="+mn-ea"/>
                          <a:cs typeface="Calibri" panose="020F0502020204030204" pitchFamily="34" charset="0"/>
                        </a:rPr>
                        <a:t>(per saldo)</a:t>
                      </a:r>
                      <a:endParaRPr lang="pl-PL" sz="1800" b="1" kern="1200" dirty="0">
                        <a:solidFill>
                          <a:srgbClr val="385723"/>
                        </a:solidFill>
                        <a:latin typeface="+mn-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600" b="1" kern="1200" baseline="0" dirty="0">
                          <a:solidFill>
                            <a:schemeClr val="tx1"/>
                          </a:solidFill>
                          <a:latin typeface="+mj-lt"/>
                          <a:ea typeface="+mn-ea"/>
                          <a:cs typeface="Calibri" panose="020F0502020204030204" pitchFamily="34" charset="0"/>
                        </a:rPr>
                        <a:t>Część </a:t>
                      </a:r>
                      <a:r>
                        <a:rPr lang="pl-PL" sz="1600" b="1" kern="1200" baseline="0" dirty="0" err="1" smtClean="0">
                          <a:solidFill>
                            <a:schemeClr val="tx1"/>
                          </a:solidFill>
                          <a:latin typeface="+mj-lt"/>
                          <a:ea typeface="+mn-ea"/>
                          <a:cs typeface="Calibri" panose="020F0502020204030204" pitchFamily="34" charset="0"/>
                        </a:rPr>
                        <a:t>ogólnomiejska</a:t>
                      </a:r>
                      <a:r>
                        <a:rPr lang="pl-PL" sz="1600" b="1" kern="1200" baseline="0" dirty="0" smtClean="0">
                          <a:solidFill>
                            <a:schemeClr val="tx1"/>
                          </a:solidFill>
                          <a:latin typeface="+mj-lt"/>
                          <a:ea typeface="+mn-ea"/>
                          <a:cs typeface="Calibri" panose="020F0502020204030204" pitchFamily="34" charset="0"/>
                        </a:rPr>
                        <a:t> – główne pozycje:</a:t>
                      </a:r>
                      <a:endParaRPr lang="pl-PL" sz="1600" b="1" kern="1200" baseline="0" dirty="0">
                        <a:solidFill>
                          <a:schemeClr val="tx1"/>
                        </a:solidFill>
                        <a:latin typeface="+mj-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633247">
                <a:tc>
                  <a:txBody>
                    <a:bodyPr/>
                    <a:lstStyle/>
                    <a:p>
                      <a:pPr algn="r"/>
                      <a:r>
                        <a:rPr lang="pl-PL" sz="1800" b="1" dirty="0" smtClean="0">
                          <a:solidFill>
                            <a:srgbClr val="385723"/>
                          </a:solidFill>
                          <a:latin typeface="+mj-lt"/>
                          <a:cs typeface="Calibri" panose="020F0502020204030204" pitchFamily="34" charset="0"/>
                        </a:rPr>
                        <a:t>+621.921.966 </a:t>
                      </a:r>
                      <a:r>
                        <a:rPr lang="pl-PL" sz="1800" b="1" baseline="0" dirty="0" smtClean="0">
                          <a:solidFill>
                            <a:srgbClr val="385723"/>
                          </a:solidFill>
                          <a:latin typeface="+mj-lt"/>
                          <a:cs typeface="Calibri" panose="020F0502020204030204" pitchFamily="34" charset="0"/>
                        </a:rPr>
                        <a:t>zł</a:t>
                      </a:r>
                      <a:endParaRPr lang="pl-PL" sz="1100" b="1" dirty="0">
                        <a:solidFill>
                          <a:srgbClr val="385723"/>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000" b="1" dirty="0" smtClean="0">
                          <a:effectLst/>
                          <a:latin typeface="+mj-lt"/>
                          <a:ea typeface="Times New Roman" panose="02020603050405020304" pitchFamily="18" charset="0"/>
                        </a:rPr>
                        <a:t>Część oświatowa subwencji ogólnej</a:t>
                      </a:r>
                      <a:r>
                        <a:rPr lang="pl-PL" sz="1000" b="0" dirty="0" smtClean="0">
                          <a:effectLst/>
                          <a:latin typeface="+mj-lt"/>
                          <a:ea typeface="Times New Roman" panose="02020603050405020304" pitchFamily="18" charset="0"/>
                        </a:rPr>
                        <a:t> w związku z pismem Ministra Finansów informującym o rocznych kwotach części oświatowej subwencji ogólnej – dostosowanie do kwot zawartych w ustawie budżetowej na 2024 rok w związku z regulacją wynagrodzeń nauczycieli.</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1255824"/>
                  </a:ext>
                </a:extLst>
              </a:tr>
              <a:tr h="613894">
                <a:tc>
                  <a:txBody>
                    <a:bodyPr/>
                    <a:lstStyle/>
                    <a:p>
                      <a:pPr algn="r"/>
                      <a:r>
                        <a:rPr lang="pl-PL" sz="1800" b="1" kern="1200" baseline="0" dirty="0">
                          <a:solidFill>
                            <a:srgbClr val="385723"/>
                          </a:solidFill>
                          <a:latin typeface="+mj-lt"/>
                          <a:ea typeface="+mn-ea"/>
                          <a:cs typeface="+mn-cs"/>
                        </a:rPr>
                        <a:t>+191.783.401 </a:t>
                      </a:r>
                      <a:r>
                        <a:rPr lang="pl-PL" sz="1800" b="1" baseline="0" dirty="0">
                          <a:solidFill>
                            <a:srgbClr val="385723"/>
                          </a:solidFill>
                          <a:latin typeface="+mj-lt"/>
                        </a:rPr>
                        <a:t>zł</a:t>
                      </a:r>
                      <a:endParaRPr lang="pl-PL" sz="1400" b="1" dirty="0">
                        <a:solidFill>
                          <a:srgbClr val="385723"/>
                        </a:solidFill>
                        <a:latin typeface="+mj-lt"/>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000" b="1" kern="1200" baseline="0" dirty="0">
                          <a:solidFill>
                            <a:schemeClr val="tx1"/>
                          </a:solidFill>
                          <a:latin typeface="+mj-lt"/>
                          <a:ea typeface="+mn-ea"/>
                          <a:cs typeface="+mn-cs"/>
                        </a:rPr>
                        <a:t>Część rozwojowej subwencji ogólnej</a:t>
                      </a:r>
                      <a:r>
                        <a:rPr lang="pl-PL" sz="1000" b="0" kern="1200" baseline="0" dirty="0">
                          <a:solidFill>
                            <a:schemeClr val="tx1"/>
                          </a:solidFill>
                          <a:latin typeface="+mj-lt"/>
                          <a:ea typeface="+mn-ea"/>
                          <a:cs typeface="+mn-cs"/>
                        </a:rPr>
                        <a:t> w związku z pismem Ministra Finansów informującym o rocznych kwotach poszczególnych części subwencji ogólnej – dostosowanie do kwot zawartych w ustawie budżetowej na 2024 rok, głównie z </a:t>
                      </a:r>
                      <a:r>
                        <a:rPr lang="pl-PL" sz="1000" b="0" kern="1200" baseline="0" dirty="0" smtClean="0">
                          <a:solidFill>
                            <a:schemeClr val="tx1"/>
                          </a:solidFill>
                          <a:latin typeface="+mj-lt"/>
                          <a:ea typeface="+mn-ea"/>
                          <a:cs typeface="+mn-cs"/>
                        </a:rPr>
                        <a:t>przeznaczeniem na </a:t>
                      </a:r>
                      <a:r>
                        <a:rPr lang="pl-PL" sz="1000" b="0" kern="1200" baseline="0" dirty="0">
                          <a:solidFill>
                            <a:schemeClr val="tx1"/>
                          </a:solidFill>
                          <a:latin typeface="+mj-lt"/>
                          <a:ea typeface="+mn-ea"/>
                          <a:cs typeface="+mn-cs"/>
                        </a:rPr>
                        <a:t>regulację wynagrodzeń i pochodne od wynagrodzeń.</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86487805"/>
                  </a:ext>
                </a:extLst>
              </a:tr>
              <a:tr h="591257">
                <a:tc>
                  <a:txBody>
                    <a:bodyPr/>
                    <a:lstStyle/>
                    <a:p>
                      <a:pPr algn="r"/>
                      <a:r>
                        <a:rPr lang="pl-PL" sz="1800" b="1" kern="1200" dirty="0" smtClean="0">
                          <a:solidFill>
                            <a:srgbClr val="385723"/>
                          </a:solidFill>
                          <a:latin typeface="+mj-lt"/>
                          <a:ea typeface="+mn-ea"/>
                          <a:cs typeface="Calibri" panose="020F0502020204030204" pitchFamily="34" charset="0"/>
                        </a:rPr>
                        <a:t>+95.303.090 zł</a:t>
                      </a:r>
                      <a:br>
                        <a:rPr lang="pl-PL" sz="1800" b="1" kern="1200" dirty="0" smtClean="0">
                          <a:solidFill>
                            <a:srgbClr val="385723"/>
                          </a:solidFill>
                          <a:latin typeface="+mj-lt"/>
                          <a:ea typeface="+mn-ea"/>
                          <a:cs typeface="Calibri" panose="020F0502020204030204" pitchFamily="34" charset="0"/>
                        </a:rPr>
                      </a:br>
                      <a:r>
                        <a:rPr lang="pl-PL" sz="1400" b="1" kern="1200" dirty="0" smtClean="0">
                          <a:solidFill>
                            <a:srgbClr val="385723"/>
                          </a:solidFill>
                          <a:latin typeface="+mj-lt"/>
                          <a:ea typeface="+mn-ea"/>
                          <a:cs typeface="Calibri" panose="020F0502020204030204" pitchFamily="34" charset="0"/>
                        </a:rPr>
                        <a:t>(per saldo)</a:t>
                      </a:r>
                      <a:endParaRPr lang="pl-PL" sz="1800" b="1" kern="1200" dirty="0" smtClean="0">
                        <a:solidFill>
                          <a:srgbClr val="385723"/>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000" b="1" dirty="0" smtClean="0">
                          <a:effectLst/>
                          <a:latin typeface="+mj-lt"/>
                          <a:ea typeface="Times New Roman" panose="02020603050405020304" pitchFamily="18" charset="0"/>
                        </a:rPr>
                        <a:t>Fundusz Przeciwdziałania COVID-19</a:t>
                      </a:r>
                      <a:r>
                        <a:rPr lang="pl-PL" sz="1000" b="0" dirty="0" smtClean="0">
                          <a:effectLst/>
                          <a:latin typeface="+mj-lt"/>
                          <a:ea typeface="Times New Roman" panose="02020603050405020304" pitchFamily="18" charset="0"/>
                        </a:rPr>
                        <a:t>, głównie w związku z przesunięciem pomiędzy latami 2024-2026 środków otrzymanych z Rządowego Funduszu Polski Ład: Program Inwestycji Strategicznych.</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3487220"/>
                  </a:ext>
                </a:extLst>
              </a:tr>
              <a:tr h="63324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+21.189.817 </a:t>
                      </a:r>
                      <a:r>
                        <a:rPr lang="pl-PL" sz="1800" b="1" kern="1200" dirty="0">
                          <a:solidFill>
                            <a:srgbClr val="385723"/>
                          </a:solidFill>
                          <a:latin typeface="+mj-lt"/>
                          <a:ea typeface="+mn-ea"/>
                          <a:cs typeface="Calibri" panose="020F0502020204030204" pitchFamily="34" charset="0"/>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000" b="1" dirty="0" smtClean="0">
                          <a:effectLst/>
                          <a:latin typeface="+mj-lt"/>
                          <a:ea typeface="Times New Roman" panose="02020603050405020304" pitchFamily="18" charset="0"/>
                        </a:rPr>
                        <a:t>Środki odprowadzane przez placówki oświatowe na rachunek dochodów budżetowych</a:t>
                      </a:r>
                      <a:r>
                        <a:rPr lang="pl-PL" sz="1000" b="0" dirty="0" smtClean="0">
                          <a:effectLst/>
                          <a:latin typeface="+mj-lt"/>
                          <a:ea typeface="Times New Roman" panose="02020603050405020304" pitchFamily="18" charset="0"/>
                        </a:rPr>
                        <a:t> pozostających</a:t>
                      </a:r>
                      <a:br>
                        <a:rPr lang="pl-PL" sz="1000" b="0" dirty="0" smtClean="0">
                          <a:effectLst/>
                          <a:latin typeface="+mj-lt"/>
                          <a:ea typeface="Times New Roman" panose="02020603050405020304" pitchFamily="18" charset="0"/>
                        </a:rPr>
                      </a:br>
                      <a:r>
                        <a:rPr lang="pl-PL" sz="1000" b="0" dirty="0" smtClean="0">
                          <a:effectLst/>
                          <a:latin typeface="+mj-lt"/>
                          <a:ea typeface="Times New Roman" panose="02020603050405020304" pitchFamily="18" charset="0"/>
                        </a:rPr>
                        <a:t>na 31.12.2023 r. na wydzielonym rachunku dochodów jednostek budżetowych prowadzących działalność określoną w ustawie Prawo oświatowe.</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674169580"/>
                  </a:ext>
                </a:extLst>
              </a:tr>
              <a:tr h="63324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+7.888.507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000" b="1" dirty="0" smtClean="0">
                          <a:effectLst/>
                          <a:latin typeface="+mj-lt"/>
                          <a:ea typeface="Times New Roman" panose="02020603050405020304" pitchFamily="18" charset="0"/>
                        </a:rPr>
                        <a:t>Fundusz Pomocy</a:t>
                      </a:r>
                      <a:r>
                        <a:rPr lang="pl-PL" sz="1000" b="0" dirty="0" smtClean="0">
                          <a:effectLst/>
                          <a:latin typeface="+mj-lt"/>
                          <a:ea typeface="Times New Roman" panose="02020603050405020304" pitchFamily="18" charset="0"/>
                        </a:rPr>
                        <a:t>, głównie z przeznaczeniem na kształcenie uczniów będących obywatelami Ukrainy zgodnie z art. 50 ustawy z dnia 12 marca 2022 r. o pomocy obywatelom Ukrainy w związku z konfliktem zbrojnym na terytorium tego państwa (7.874.150 zł).</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918980875"/>
                  </a:ext>
                </a:extLst>
              </a:tr>
              <a:tr h="114050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Calibri" panose="020F0502020204030204" pitchFamily="34" charset="0"/>
                        </a:rPr>
                        <a:t>-33.344.876 zł</a:t>
                      </a:r>
                      <a:br>
                        <a:rPr lang="pl-PL" sz="1800" b="1" kern="1200" dirty="0" smtClean="0">
                          <a:solidFill>
                            <a:srgbClr val="C00000"/>
                          </a:solidFill>
                          <a:latin typeface="+mj-lt"/>
                          <a:ea typeface="+mn-ea"/>
                          <a:cs typeface="Calibri" panose="020F0502020204030204" pitchFamily="34" charset="0"/>
                        </a:rPr>
                      </a:br>
                      <a:r>
                        <a:rPr lang="pl-PL" sz="1400" b="1" kern="1200" dirty="0" smtClean="0">
                          <a:solidFill>
                            <a:srgbClr val="C00000"/>
                          </a:solidFill>
                          <a:latin typeface="+mj-lt"/>
                          <a:ea typeface="+mn-ea"/>
                          <a:cs typeface="Calibri" panose="020F0502020204030204" pitchFamily="34" charset="0"/>
                        </a:rPr>
                        <a:t>(per</a:t>
                      </a:r>
                      <a:r>
                        <a:rPr lang="pl-PL" sz="1400" b="1" kern="1200" baseline="0" dirty="0" smtClean="0">
                          <a:solidFill>
                            <a:srgbClr val="C00000"/>
                          </a:solidFill>
                          <a:latin typeface="+mj-lt"/>
                          <a:ea typeface="+mn-ea"/>
                          <a:cs typeface="Calibri" panose="020F0502020204030204" pitchFamily="34" charset="0"/>
                        </a:rPr>
                        <a:t> saldo</a:t>
                      </a:r>
                      <a:r>
                        <a:rPr lang="pl-PL" sz="1400" b="1" kern="1200" dirty="0" smtClean="0">
                          <a:solidFill>
                            <a:srgbClr val="C00000"/>
                          </a:solidFill>
                          <a:latin typeface="+mj-lt"/>
                          <a:ea typeface="+mn-ea"/>
                          <a:cs typeface="Calibri" panose="020F0502020204030204" pitchFamily="34" charset="0"/>
                        </a:rPr>
                        <a:t>)</a:t>
                      </a:r>
                      <a:endParaRPr lang="pl-PL" sz="1800" b="1" kern="1200" dirty="0" smtClean="0">
                        <a:solidFill>
                          <a:srgbClr val="C00000"/>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000" b="1" dirty="0" smtClean="0">
                          <a:effectLst/>
                          <a:latin typeface="+mj-lt"/>
                          <a:ea typeface="Times New Roman" panose="02020603050405020304" pitchFamily="18" charset="0"/>
                        </a:rPr>
                        <a:t>Środki UE</a:t>
                      </a:r>
                      <a:r>
                        <a:rPr lang="pl-PL" sz="1000" b="0" dirty="0" smtClean="0">
                          <a:effectLst/>
                          <a:latin typeface="+mj-lt"/>
                          <a:ea typeface="Times New Roman" panose="02020603050405020304" pitchFamily="18" charset="0"/>
                        </a:rPr>
                        <a:t>, w tym zmniejszenie w związku z realizacją w 2023 r. dochodów planowanych na rok 2024 </a:t>
                      </a:r>
                      <a:br>
                        <a:rPr lang="pl-PL" sz="1000" b="0" dirty="0" smtClean="0">
                          <a:effectLst/>
                          <a:latin typeface="+mj-lt"/>
                          <a:ea typeface="Times New Roman" panose="02020603050405020304" pitchFamily="18" charset="0"/>
                        </a:rPr>
                      </a:br>
                      <a:r>
                        <a:rPr lang="pl-PL" sz="1000" b="0" dirty="0" smtClean="0">
                          <a:effectLst/>
                          <a:latin typeface="+mj-lt"/>
                          <a:ea typeface="Times New Roman" panose="02020603050405020304" pitchFamily="18" charset="0"/>
                        </a:rPr>
                        <a:t>w kwocie 43.266.296 zł m.in. związanych z realizacją projektów pn.: „Budowa II linii metra wraz zakupem taboru - etap III” (17.639.080 zł), „Budowa II linii metra, wraz z infrastrukturą towarzyszącą i zakupem taboru - etap II - odcinek 3+3” (13.472.004 zł), „Poprawa dostępności infrastruktury sieci TEN-T w ramach węzłów drogowych dróg ekspresowych S8 i S2 w warszawskim węźle sieci bazowej TEN-T - budowa odcinków ul. Gandhi i Lazurowej” (6.433.126 zł) oraz zwiększenie na realizację projektu pn. „Capital </a:t>
                      </a:r>
                      <a:r>
                        <a:rPr lang="pl-PL" sz="1000" b="0" dirty="0" err="1" smtClean="0">
                          <a:effectLst/>
                          <a:latin typeface="+mj-lt"/>
                          <a:ea typeface="Times New Roman" panose="02020603050405020304" pitchFamily="18" charset="0"/>
                        </a:rPr>
                        <a:t>Cities</a:t>
                      </a:r>
                      <a:r>
                        <a:rPr lang="pl-PL" sz="1000" b="0" dirty="0" smtClean="0">
                          <a:effectLst/>
                          <a:latin typeface="+mj-lt"/>
                          <a:ea typeface="Times New Roman" panose="02020603050405020304" pitchFamily="18" charset="0"/>
                        </a:rPr>
                        <a:t> - współpraca stolic w obszarze gospodarki odpadami niebezpiecznymi - Erywań, Warszawa, Tirana” (3.286.737 zł) i na realizację nowych projektów (4.139.736 zł).</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161603093"/>
                  </a:ext>
                </a:extLst>
              </a:tr>
              <a:tr h="6083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Calibri" panose="020F0502020204030204" pitchFamily="34" charset="0"/>
                        </a:rPr>
                        <a:t>-2.757.556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000" b="1" dirty="0" smtClean="0">
                          <a:effectLst/>
                          <a:latin typeface="+mj-lt"/>
                          <a:ea typeface="Times New Roman" panose="02020603050405020304" pitchFamily="18" charset="0"/>
                        </a:rPr>
                        <a:t>Narodowy Fundusz Ochrony Środowiska i Gospodarki Wodnej</a:t>
                      </a:r>
                      <a:r>
                        <a:rPr lang="pl-PL" sz="1000" b="0" dirty="0" smtClean="0">
                          <a:effectLst/>
                          <a:latin typeface="+mj-lt"/>
                          <a:ea typeface="Times New Roman" panose="02020603050405020304" pitchFamily="18" charset="0"/>
                        </a:rPr>
                        <a:t> przeznaczonych na realizację projektu pn. „Rozbudowa istniejącej bazy dydaktycznej przy ul. Papirusów 1/3 poprzez remont leśniczówki i utworzenie Centrum Edukacji Ekologicznej” w związku z realizacją w 2023 r. dochodów planowanych na rok 2024.</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88478923"/>
                  </a:ext>
                </a:extLst>
              </a:tr>
            </a:tbl>
          </a:graphicData>
        </a:graphic>
      </p:graphicFrame>
      <p:sp>
        <p:nvSpPr>
          <p:cNvPr id="9" name="pole tekstowe 13"/>
          <p:cNvSpPr txBox="1">
            <a:spLocks noChangeArrowheads="1"/>
          </p:cNvSpPr>
          <p:nvPr/>
        </p:nvSpPr>
        <p:spPr bwMode="auto">
          <a:xfrm>
            <a:off x="1764633"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+919,1 </a:t>
            </a:r>
            <a:r>
              <a:rPr lang="pl-PL" altLang="pl-PL" sz="2000" b="1" dirty="0">
                <a:solidFill>
                  <a:srgbClr val="385723"/>
                </a:solidFill>
                <a:latin typeface="+mj-lt"/>
              </a:rPr>
              <a:t>mln zł</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2754210181"/>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a:t>
            </a:fld>
            <a:endParaRPr lang="pl-PL" dirty="0"/>
          </a:p>
        </p:txBody>
      </p:sp>
      <p:sp>
        <p:nvSpPr>
          <p:cNvPr id="3" name="Tytuł 2"/>
          <p:cNvSpPr>
            <a:spLocks noGrp="1"/>
          </p:cNvSpPr>
          <p:nvPr>
            <p:ph type="title"/>
          </p:nvPr>
        </p:nvSpPr>
        <p:spPr>
          <a:xfrm>
            <a:off x="432000" y="7200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a:t>
            </a:r>
            <a:r>
              <a:rPr lang="pl-PL" altLang="pl-PL" sz="2400" dirty="0" smtClean="0"/>
              <a:t>2024 </a:t>
            </a:r>
            <a:r>
              <a:rPr lang="pl-PL" altLang="pl-PL" sz="2400" dirty="0"/>
              <a:t>r. o </a:t>
            </a:r>
            <a:r>
              <a:rPr lang="pl-PL" altLang="pl-PL" sz="2400" b="1" dirty="0" smtClean="0"/>
              <a:t>1.100 </a:t>
            </a:r>
            <a:r>
              <a:rPr lang="pl-PL" altLang="pl-PL" sz="2400" b="1" dirty="0"/>
              <a:t>mln zł</a:t>
            </a:r>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385723"/>
                </a:solidFill>
                <a:latin typeface="+mj-lt"/>
              </a:rPr>
              <a:t>+180,8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27376545"/>
              </p:ext>
            </p:extLst>
          </p:nvPr>
        </p:nvGraphicFramePr>
        <p:xfrm>
          <a:off x="235460" y="1037662"/>
          <a:ext cx="11700000" cy="5183843"/>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637130">
                <a:tc>
                  <a:txBody>
                    <a:bodyPr/>
                    <a:lstStyle/>
                    <a:p>
                      <a:pPr algn="r"/>
                      <a:r>
                        <a:rPr lang="pl-PL" sz="2000" b="1" baseline="0" dirty="0" smtClean="0">
                          <a:solidFill>
                            <a:srgbClr val="385723"/>
                          </a:solidFill>
                        </a:rPr>
                        <a:t>+180.841.483</a:t>
                      </a:r>
                      <a:r>
                        <a:rPr lang="pl-PL" sz="1600" b="1" baseline="0" dirty="0" smtClean="0">
                          <a:solidFill>
                            <a:srgbClr val="385723"/>
                          </a:solidFill>
                        </a:rPr>
                        <a:t> </a:t>
                      </a:r>
                      <a:r>
                        <a:rPr lang="pl-PL" sz="2000" b="1" baseline="0" dirty="0" smtClean="0">
                          <a:solidFill>
                            <a:srgbClr val="385723"/>
                          </a:solidFill>
                        </a:rPr>
                        <a:t>zł</a:t>
                      </a:r>
                      <a:r>
                        <a:rPr lang="pl-PL" sz="1400" b="1" baseline="0" dirty="0" smtClean="0">
                          <a:solidFill>
                            <a:srgbClr val="385723"/>
                          </a:solidFill>
                        </a:rPr>
                        <a:t/>
                      </a:r>
                      <a:br>
                        <a:rPr lang="pl-PL" sz="1400" b="1" baseline="0" dirty="0" smtClean="0">
                          <a:solidFill>
                            <a:srgbClr val="385723"/>
                          </a:solidFill>
                        </a:rPr>
                      </a:br>
                      <a:r>
                        <a:rPr lang="pl-PL" sz="1400" b="1" baseline="0" dirty="0" smtClean="0">
                          <a:solidFill>
                            <a:srgbClr val="385723"/>
                          </a:solidFill>
                        </a:rPr>
                        <a:t>(per saldo)</a:t>
                      </a:r>
                      <a:endParaRPr lang="pl-PL" sz="20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600" b="1" kern="1200" baseline="0" dirty="0">
                          <a:solidFill>
                            <a:schemeClr val="tx1"/>
                          </a:solidFill>
                          <a:latin typeface="+mn-lt"/>
                          <a:ea typeface="+mn-ea"/>
                          <a:cs typeface="+mn-cs"/>
                        </a:rPr>
                        <a:t>Część </a:t>
                      </a:r>
                      <a:r>
                        <a:rPr lang="pl-PL" sz="1600" b="1" kern="1200" baseline="0" dirty="0" smtClean="0">
                          <a:solidFill>
                            <a:schemeClr val="tx1"/>
                          </a:solidFill>
                          <a:latin typeface="+mn-lt"/>
                          <a:ea typeface="+mn-ea"/>
                          <a:cs typeface="+mn-cs"/>
                        </a:rPr>
                        <a:t>dzielnicowa – główne pozycje:</a:t>
                      </a:r>
                      <a:endParaRPr lang="pl-PL" sz="1600" b="1" kern="1200" baseline="0" dirty="0">
                        <a:solidFill>
                          <a:schemeClr val="tx1"/>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496961">
                <a:tc>
                  <a:txBody>
                    <a:bodyPr/>
                    <a:lstStyle/>
                    <a:p>
                      <a:pPr algn="r"/>
                      <a:r>
                        <a:rPr lang="pl-PL" sz="1800" b="1" kern="1200" baseline="0" dirty="0">
                          <a:solidFill>
                            <a:srgbClr val="385723"/>
                          </a:solidFill>
                          <a:latin typeface="+mj-lt"/>
                          <a:ea typeface="+mn-ea"/>
                          <a:cs typeface="+mn-cs"/>
                        </a:rPr>
                        <a:t>+84.590.000 </a:t>
                      </a:r>
                      <a:r>
                        <a:rPr lang="pl-PL" sz="1800" b="1" kern="1200" dirty="0">
                          <a:solidFill>
                            <a:srgbClr val="385723"/>
                          </a:solidFill>
                          <a:latin typeface="+mj-lt"/>
                          <a:ea typeface="+mn-ea"/>
                          <a:cs typeface="+mn-cs"/>
                        </a:rPr>
                        <a:t>zł</a:t>
                      </a:r>
                      <a:endParaRPr lang="pl-PL" sz="1800" b="1" dirty="0">
                        <a:solidFill>
                          <a:srgbClr val="385723"/>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dz. Ursynów</a:t>
                      </a:r>
                      <a:r>
                        <a:rPr lang="pl-PL" sz="1200" b="0" kern="1200" baseline="0" dirty="0">
                          <a:solidFill>
                            <a:schemeClr val="tx1"/>
                          </a:solidFill>
                          <a:latin typeface="+mj-lt"/>
                          <a:ea typeface="+mn-ea"/>
                          <a:cs typeface="+mn-cs"/>
                        </a:rPr>
                        <a:t>, w tym z tytułu sprzedaży nieruchomości gruntowej położonej przy ul. Cynamonowej (82.200.000 zł) oraz zwrotu podatku VAT (2.350.000 zł).</a:t>
                      </a:r>
                    </a:p>
                  </a:txBody>
                  <a:tcPr marL="91426" marR="91426" marT="45719" marB="45719" anchor="ctr">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20213568"/>
                  </a:ext>
                </a:extLst>
              </a:tr>
              <a:tr h="510367">
                <a:tc>
                  <a:txBody>
                    <a:bodyPr/>
                    <a:lstStyle/>
                    <a:p>
                      <a:pPr algn="r"/>
                      <a:r>
                        <a:rPr lang="pl-PL" sz="1800" b="1" dirty="0" smtClean="0">
                          <a:solidFill>
                            <a:srgbClr val="385723"/>
                          </a:solidFill>
                        </a:rPr>
                        <a:t>+28.947.200 </a:t>
                      </a:r>
                      <a:r>
                        <a:rPr lang="pl-PL" sz="1800" b="1" baseline="0" dirty="0" smtClean="0">
                          <a:solidFill>
                            <a:srgbClr val="385723"/>
                          </a:solidFill>
                        </a:rPr>
                        <a:t>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200" b="1" kern="1200" baseline="0" dirty="0" smtClean="0">
                          <a:solidFill>
                            <a:schemeClr val="tx1"/>
                          </a:solidFill>
                          <a:latin typeface="+mj-lt"/>
                          <a:ea typeface="+mn-ea"/>
                          <a:cs typeface="+mn-cs"/>
                        </a:rPr>
                        <a:t>dz. Wola</a:t>
                      </a:r>
                      <a:r>
                        <a:rPr lang="pl-PL" sz="1200" b="0" kern="1200" baseline="0" dirty="0" smtClean="0">
                          <a:solidFill>
                            <a:schemeClr val="tx1"/>
                          </a:solidFill>
                          <a:latin typeface="+mj-lt"/>
                          <a:ea typeface="+mn-ea"/>
                          <a:cs typeface="+mn-cs"/>
                        </a:rPr>
                        <a:t>, m.in. z tytułu: dochodów z najmu i dzierżawy mienia (13.540.000 zł), zwrotu odpłatności za media (11.650.000 zł), sprzedaży nieruchomości gruntowej położonej przy ul. Księcia Janusza 33 (3.757.200 zł).</a:t>
                      </a:r>
                      <a:endParaRPr lang="pl-PL" sz="12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1255824"/>
                  </a:ext>
                </a:extLst>
              </a:tr>
              <a:tr h="605273">
                <a:tc>
                  <a:txBody>
                    <a:bodyPr/>
                    <a:lstStyle/>
                    <a:p>
                      <a:pPr algn="r"/>
                      <a:r>
                        <a:rPr lang="pl-PL" sz="1800" b="1" kern="1200" dirty="0" smtClean="0">
                          <a:solidFill>
                            <a:srgbClr val="385723"/>
                          </a:solidFill>
                          <a:effectLst/>
                          <a:latin typeface="+mn-lt"/>
                          <a:ea typeface="+mn-ea"/>
                          <a:cs typeface="+mn-cs"/>
                        </a:rPr>
                        <a:t>+17.328.572</a:t>
                      </a:r>
                      <a:r>
                        <a:rPr lang="pl-PL" sz="1800" b="1" kern="1200" baseline="0" dirty="0" smtClean="0">
                          <a:solidFill>
                            <a:srgbClr val="385723"/>
                          </a:solidFill>
                          <a:latin typeface="+mn-lt"/>
                          <a:ea typeface="+mn-ea"/>
                          <a:cs typeface="+mn-cs"/>
                        </a:rPr>
                        <a:t> </a:t>
                      </a:r>
                      <a:r>
                        <a:rPr lang="pl-PL" sz="1800" b="1" kern="1200" dirty="0" smtClean="0">
                          <a:solidFill>
                            <a:srgbClr val="385723"/>
                          </a:solidFill>
                          <a:latin typeface="+mn-lt"/>
                          <a:ea typeface="+mn-ea"/>
                          <a:cs typeface="+mn-cs"/>
                        </a:rPr>
                        <a:t>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200" b="1" kern="1200" baseline="0" dirty="0" smtClean="0">
                          <a:solidFill>
                            <a:schemeClr val="tx1"/>
                          </a:solidFill>
                          <a:latin typeface="+mj-lt"/>
                          <a:ea typeface="+mn-ea"/>
                          <a:cs typeface="+mn-cs"/>
                        </a:rPr>
                        <a:t>dz. Bielany </a:t>
                      </a:r>
                      <a:r>
                        <a:rPr lang="pl-PL" sz="1200" b="0" kern="1200" baseline="0" dirty="0" smtClean="0">
                          <a:solidFill>
                            <a:schemeClr val="tx1"/>
                          </a:solidFill>
                          <a:latin typeface="+mj-lt"/>
                          <a:ea typeface="+mn-ea"/>
                          <a:cs typeface="+mn-cs"/>
                        </a:rPr>
                        <a:t>w tym z tytułu sprzedaży nieruchomości gruntowych położonych przy ul. Kasprowicza róg </a:t>
                      </a:r>
                      <a:br>
                        <a:rPr lang="pl-PL" sz="1200" b="0" kern="1200" baseline="0" dirty="0" smtClean="0">
                          <a:solidFill>
                            <a:schemeClr val="tx1"/>
                          </a:solidFill>
                          <a:latin typeface="+mj-lt"/>
                          <a:ea typeface="+mn-ea"/>
                          <a:cs typeface="+mn-cs"/>
                        </a:rPr>
                      </a:br>
                      <a:r>
                        <a:rPr lang="pl-PL" sz="1200" b="0" kern="1200" baseline="0" dirty="0" smtClean="0">
                          <a:solidFill>
                            <a:schemeClr val="tx1"/>
                          </a:solidFill>
                          <a:latin typeface="+mj-lt"/>
                          <a:ea typeface="+mn-ea"/>
                          <a:cs typeface="+mn-cs"/>
                        </a:rPr>
                        <a:t>ul. Nocznickiego oraz w rejonie ul. Loteryjki (14.178.572 zł) oraz zwrotu odpłatności za media (2.886.000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3487220"/>
                  </a:ext>
                </a:extLst>
              </a:tr>
              <a:tr h="5103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+8.157.143 zł</a:t>
                      </a:r>
                      <a:endParaRPr lang="pl-PL" sz="18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200" b="1" kern="1200" baseline="0" dirty="0" smtClean="0">
                          <a:solidFill>
                            <a:schemeClr val="tx1"/>
                          </a:solidFill>
                          <a:latin typeface="+mj-lt"/>
                          <a:ea typeface="+mn-ea"/>
                          <a:cs typeface="+mn-cs"/>
                        </a:rPr>
                        <a:t>dz. Śródmieście</a:t>
                      </a:r>
                      <a:r>
                        <a:rPr lang="pl-PL" sz="1200" b="0" kern="1200" baseline="0" dirty="0" smtClean="0">
                          <a:solidFill>
                            <a:schemeClr val="tx1"/>
                          </a:solidFill>
                          <a:latin typeface="+mj-lt"/>
                          <a:ea typeface="+mn-ea"/>
                          <a:cs typeface="+mn-cs"/>
                        </a:rPr>
                        <a:t>, m.in. z tytułu: zwrotu odpłatności za media (3.300.000 zł), dochodów z najmu i dzierżawy mienia (2.600.000 zł), sprzedaży lokali mieszkalnych przy ul. Chmielnej 32 oraz Wilczej 9A (2.257.143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74169580"/>
                  </a:ext>
                </a:extLst>
              </a:tr>
              <a:tr h="5103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+7.046.431 </a:t>
                      </a:r>
                      <a:r>
                        <a:rPr lang="pl-PL" sz="18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200" b="1" kern="1200" baseline="0" dirty="0" smtClean="0">
                          <a:solidFill>
                            <a:schemeClr val="tx1"/>
                          </a:solidFill>
                          <a:latin typeface="+mj-lt"/>
                          <a:ea typeface="+mn-ea"/>
                          <a:cs typeface="+mn-cs"/>
                        </a:rPr>
                        <a:t>dz. Ursus </a:t>
                      </a:r>
                      <a:r>
                        <a:rPr lang="pl-PL" sz="1200" b="0" kern="1200" baseline="0" dirty="0" smtClean="0">
                          <a:solidFill>
                            <a:schemeClr val="tx1"/>
                          </a:solidFill>
                          <a:latin typeface="+mj-lt"/>
                          <a:ea typeface="+mn-ea"/>
                          <a:cs typeface="+mn-cs"/>
                        </a:rPr>
                        <a:t>z tytułu wpłat od dewelopera z przeznaczeniem na realizację zadania pn. „Nabycie gruntu pod budowę drogi 9 KD-L - rozliczenie z deweloperem”.</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76099418"/>
                  </a:ext>
                </a:extLst>
              </a:tr>
              <a:tr h="5103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+5.171.900 zł</a:t>
                      </a:r>
                      <a:endParaRPr lang="pl-PL" sz="18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200" b="1" kern="1200" baseline="0" dirty="0" smtClean="0">
                          <a:solidFill>
                            <a:schemeClr val="tx1"/>
                          </a:solidFill>
                          <a:latin typeface="+mj-lt"/>
                          <a:ea typeface="+mn-ea"/>
                          <a:cs typeface="+mn-cs"/>
                        </a:rPr>
                        <a:t>dz. Targówek</a:t>
                      </a:r>
                      <a:r>
                        <a:rPr lang="pl-PL" sz="1200" b="0" kern="1200" baseline="0" dirty="0" smtClean="0">
                          <a:solidFill>
                            <a:schemeClr val="tx1"/>
                          </a:solidFill>
                          <a:latin typeface="+mj-lt"/>
                          <a:ea typeface="+mn-ea"/>
                          <a:cs typeface="+mn-cs"/>
                        </a:rPr>
                        <a:t>, w tym z tytułu zwrotu odpłatności za media (2.477.430 zł) oraz dochodów z najmu</a:t>
                      </a:r>
                      <a:br>
                        <a:rPr lang="pl-PL" sz="1200" b="0" kern="1200" baseline="0" dirty="0" smtClean="0">
                          <a:solidFill>
                            <a:schemeClr val="tx1"/>
                          </a:solidFill>
                          <a:latin typeface="+mj-lt"/>
                          <a:ea typeface="+mn-ea"/>
                          <a:cs typeface="+mn-cs"/>
                        </a:rPr>
                      </a:br>
                      <a:r>
                        <a:rPr lang="pl-PL" sz="1200" b="0" kern="1200" baseline="0" dirty="0" smtClean="0">
                          <a:solidFill>
                            <a:schemeClr val="tx1"/>
                          </a:solidFill>
                          <a:latin typeface="+mj-lt"/>
                          <a:ea typeface="+mn-ea"/>
                          <a:cs typeface="+mn-cs"/>
                        </a:rPr>
                        <a:t>i dzierżawy mienia (2.239.570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90018703"/>
                  </a:ext>
                </a:extLst>
              </a:tr>
              <a:tr h="510367">
                <a:tc>
                  <a:txBody>
                    <a:bodyPr/>
                    <a:lstStyle/>
                    <a:p>
                      <a:pPr algn="r"/>
                      <a:r>
                        <a:rPr lang="pl-PL" sz="1800" b="1" dirty="0" smtClean="0">
                          <a:solidFill>
                            <a:srgbClr val="385723"/>
                          </a:solidFill>
                        </a:rPr>
                        <a:t>+4.651.501 </a:t>
                      </a:r>
                      <a:r>
                        <a:rPr lang="pl-PL" sz="1800" b="1" baseline="0" dirty="0" smtClean="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200" b="1" kern="1200" baseline="0" dirty="0" smtClean="0">
                          <a:solidFill>
                            <a:schemeClr val="tx1"/>
                          </a:solidFill>
                          <a:latin typeface="+mj-lt"/>
                          <a:ea typeface="+mn-ea"/>
                          <a:cs typeface="+mn-cs"/>
                        </a:rPr>
                        <a:t>dz. Białołęka</a:t>
                      </a:r>
                      <a:r>
                        <a:rPr lang="pl-PL" sz="1200" b="0" kern="1200" baseline="0" dirty="0" smtClean="0">
                          <a:solidFill>
                            <a:schemeClr val="tx1"/>
                          </a:solidFill>
                          <a:latin typeface="+mj-lt"/>
                          <a:ea typeface="+mn-ea"/>
                          <a:cs typeface="+mn-cs"/>
                        </a:rPr>
                        <a:t>, m.in. z tytułu dochodów z najmu i dzierżawy mienia (2.751.501 zł) oraz zwrotu odpłatności</a:t>
                      </a:r>
                      <a:br>
                        <a:rPr lang="pl-PL" sz="1200" b="0" kern="1200" baseline="0" dirty="0" smtClean="0">
                          <a:solidFill>
                            <a:schemeClr val="tx1"/>
                          </a:solidFill>
                          <a:latin typeface="+mj-lt"/>
                          <a:ea typeface="+mn-ea"/>
                          <a:cs typeface="+mn-cs"/>
                        </a:rPr>
                      </a:br>
                      <a:r>
                        <a:rPr lang="pl-PL" sz="1200" b="0" kern="1200" baseline="0" dirty="0" smtClean="0">
                          <a:solidFill>
                            <a:schemeClr val="tx1"/>
                          </a:solidFill>
                          <a:latin typeface="+mj-lt"/>
                          <a:ea typeface="+mn-ea"/>
                          <a:cs typeface="+mn-cs"/>
                        </a:rPr>
                        <a:t>za media (1.900.000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82985685"/>
                  </a:ext>
                </a:extLst>
              </a:tr>
              <a:tr h="510367">
                <a:tc>
                  <a:txBody>
                    <a:bodyPr/>
                    <a:lstStyle/>
                    <a:p>
                      <a:pPr algn="r"/>
                      <a:r>
                        <a:rPr lang="pl-PL" sz="1800" b="1" dirty="0" smtClean="0">
                          <a:solidFill>
                            <a:srgbClr val="385723"/>
                          </a:solidFill>
                        </a:rPr>
                        <a:t>+4.500.000 </a:t>
                      </a:r>
                      <a:r>
                        <a:rPr lang="pl-PL" sz="1800" b="1" baseline="0" dirty="0" smtClean="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200" b="1" kern="1200" baseline="0" dirty="0" smtClean="0">
                          <a:solidFill>
                            <a:schemeClr val="tx1"/>
                          </a:solidFill>
                          <a:latin typeface="+mj-lt"/>
                          <a:ea typeface="+mn-ea"/>
                          <a:cs typeface="+mn-cs"/>
                        </a:rPr>
                        <a:t>dz. Praga-Południe</a:t>
                      </a:r>
                      <a:r>
                        <a:rPr lang="pl-PL" sz="1200" b="0" kern="1200" baseline="0" dirty="0" smtClean="0">
                          <a:solidFill>
                            <a:schemeClr val="tx1"/>
                          </a:solidFill>
                          <a:latin typeface="+mj-lt"/>
                          <a:ea typeface="+mn-ea"/>
                          <a:cs typeface="+mn-cs"/>
                        </a:rPr>
                        <a:t>, w tym z tytułu: zwrotu odpłatności za media (2.038.000 zł), wpływów z czynszu</a:t>
                      </a:r>
                      <a:br>
                        <a:rPr lang="pl-PL" sz="1200" b="0" kern="1200" baseline="0" dirty="0" smtClean="0">
                          <a:solidFill>
                            <a:schemeClr val="tx1"/>
                          </a:solidFill>
                          <a:latin typeface="+mj-lt"/>
                          <a:ea typeface="+mn-ea"/>
                          <a:cs typeface="+mn-cs"/>
                        </a:rPr>
                      </a:br>
                      <a:r>
                        <a:rPr lang="pl-PL" sz="1200" b="0" kern="1200" baseline="0" dirty="0" smtClean="0">
                          <a:solidFill>
                            <a:schemeClr val="tx1"/>
                          </a:solidFill>
                          <a:latin typeface="+mj-lt"/>
                          <a:ea typeface="+mn-ea"/>
                          <a:cs typeface="+mn-cs"/>
                        </a:rPr>
                        <a:t>za mieszkania komunalne (1.500.000 zł), pozostałych wpływów z usług (860.000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27916962"/>
                  </a:ext>
                </a:extLst>
              </a:tr>
              <a:tr h="382277">
                <a:tc>
                  <a:txBody>
                    <a:bodyPr/>
                    <a:lstStyle/>
                    <a:p>
                      <a:pPr algn="r"/>
                      <a:r>
                        <a:rPr lang="pl-PL" sz="1800" b="1" dirty="0" smtClean="0">
                          <a:solidFill>
                            <a:srgbClr val="385723"/>
                          </a:solidFill>
                        </a:rPr>
                        <a:t>+4.000.000 </a:t>
                      </a:r>
                      <a:r>
                        <a:rPr lang="pl-PL" sz="1800" b="1" baseline="0" dirty="0" smtClean="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200" b="1" kern="1200" baseline="0" dirty="0" smtClean="0">
                          <a:solidFill>
                            <a:schemeClr val="tx1"/>
                          </a:solidFill>
                          <a:latin typeface="+mn-lt"/>
                          <a:ea typeface="+mn-ea"/>
                          <a:cs typeface="+mn-cs"/>
                        </a:rPr>
                        <a:t>dz. Praga-Północ</a:t>
                      </a:r>
                      <a:r>
                        <a:rPr lang="pl-PL" sz="1200" b="0" kern="1200" baseline="0" dirty="0" smtClean="0">
                          <a:solidFill>
                            <a:schemeClr val="tx1"/>
                          </a:solidFill>
                          <a:latin typeface="+mn-lt"/>
                          <a:ea typeface="+mn-ea"/>
                          <a:cs typeface="+mn-cs"/>
                        </a:rPr>
                        <a:t> </a:t>
                      </a:r>
                      <a:r>
                        <a:rPr lang="pl-PL" sz="1200" b="0" kern="1200" baseline="0" dirty="0" smtClean="0">
                          <a:solidFill>
                            <a:schemeClr val="tx1"/>
                          </a:solidFill>
                          <a:latin typeface="+mj-lt"/>
                          <a:ea typeface="+mn-ea"/>
                          <a:cs typeface="+mn-cs"/>
                        </a:rPr>
                        <a:t>zwiększenie o 4.000.000 zł z tytułu dochodów z najmu i dzierżawy mienia.</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29288263"/>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2833607256"/>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a:t>
            </a:fld>
            <a:endParaRPr lang="pl-PL" dirty="0"/>
          </a:p>
        </p:txBody>
      </p:sp>
      <p:sp>
        <p:nvSpPr>
          <p:cNvPr id="3"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943,7 </a:t>
            </a:r>
            <a:r>
              <a:rPr lang="pl-PL" altLang="pl-PL" sz="2400" b="1" dirty="0">
                <a:latin typeface="+mj-lt"/>
              </a:rPr>
              <a:t>mln zł</a:t>
            </a:r>
          </a:p>
        </p:txBody>
      </p:sp>
      <p:sp>
        <p:nvSpPr>
          <p:cNvPr id="9" name="pole tekstowe 13"/>
          <p:cNvSpPr txBox="1">
            <a:spLocks noChangeArrowheads="1"/>
          </p:cNvSpPr>
          <p:nvPr/>
        </p:nvSpPr>
        <p:spPr bwMode="auto">
          <a:xfrm>
            <a:off x="1764633"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385723"/>
                </a:solidFill>
                <a:latin typeface="+mj-lt"/>
              </a:rPr>
              <a:t>+393,6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603280203"/>
              </p:ext>
            </p:extLst>
          </p:nvPr>
        </p:nvGraphicFramePr>
        <p:xfrm>
          <a:off x="246000" y="1036800"/>
          <a:ext cx="11700000" cy="5636581"/>
        </p:xfrm>
        <a:graphic>
          <a:graphicData uri="http://schemas.openxmlformats.org/drawingml/2006/table">
            <a:tbl>
              <a:tblPr firstRow="1" bandRow="1">
                <a:tableStyleId>{2D5ABB26-0587-4C30-8999-92F81FD0307C}</a:tableStyleId>
              </a:tblPr>
              <a:tblGrid>
                <a:gridCol w="2329200">
                  <a:extLst>
                    <a:ext uri="{9D8B030D-6E8A-4147-A177-3AD203B41FA5}">
                      <a16:colId xmlns:a16="http://schemas.microsoft.com/office/drawing/2014/main" val="20000"/>
                    </a:ext>
                  </a:extLst>
                </a:gridCol>
                <a:gridCol w="9370800">
                  <a:extLst>
                    <a:ext uri="{9D8B030D-6E8A-4147-A177-3AD203B41FA5}">
                      <a16:colId xmlns:a16="http://schemas.microsoft.com/office/drawing/2014/main" val="20001"/>
                    </a:ext>
                  </a:extLst>
                </a:gridCol>
              </a:tblGrid>
              <a:tr h="609061">
                <a:tc>
                  <a:txBody>
                    <a:bodyPr/>
                    <a:lstStyle/>
                    <a:p>
                      <a:pPr algn="r"/>
                      <a:r>
                        <a:rPr lang="pl-PL" sz="2000" b="1" baseline="0" dirty="0" smtClean="0">
                          <a:solidFill>
                            <a:srgbClr val="385723"/>
                          </a:solidFill>
                          <a:latin typeface="+mj-lt"/>
                        </a:rPr>
                        <a:t>+393.552.654 zł</a:t>
                      </a:r>
                      <a:br>
                        <a:rPr lang="pl-PL" sz="2000" b="1" baseline="0" dirty="0" smtClean="0">
                          <a:solidFill>
                            <a:srgbClr val="385723"/>
                          </a:solidFill>
                          <a:latin typeface="+mj-lt"/>
                        </a:rPr>
                      </a:br>
                      <a:r>
                        <a:rPr lang="pl-PL" sz="1400" b="1" baseline="0" dirty="0" smtClean="0">
                          <a:solidFill>
                            <a:srgbClr val="385723"/>
                          </a:solidFill>
                          <a:latin typeface="+mj-lt"/>
                        </a:rPr>
                        <a:t>(per saldo)</a:t>
                      </a:r>
                      <a:endParaRPr lang="pl-PL" sz="2000" b="1" dirty="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600" b="1" kern="1200" baseline="0" dirty="0">
                          <a:solidFill>
                            <a:schemeClr val="tx1"/>
                          </a:solidFill>
                          <a:latin typeface="+mj-lt"/>
                          <a:ea typeface="+mn-ea"/>
                          <a:cs typeface="+mn-cs"/>
                        </a:rPr>
                        <a:t>Część </a:t>
                      </a:r>
                      <a:r>
                        <a:rPr lang="pl-PL" sz="1600" b="1" kern="1200" baseline="0" dirty="0" err="1" smtClean="0">
                          <a:solidFill>
                            <a:schemeClr val="tx1"/>
                          </a:solidFill>
                          <a:latin typeface="+mj-lt"/>
                          <a:ea typeface="+mn-ea"/>
                          <a:cs typeface="+mn-cs"/>
                        </a:rPr>
                        <a:t>ogólnomiejska</a:t>
                      </a:r>
                      <a:r>
                        <a:rPr lang="pl-PL" sz="1600" b="1" kern="1200" baseline="0" dirty="0" smtClean="0">
                          <a:solidFill>
                            <a:schemeClr val="tx1"/>
                          </a:solidFill>
                          <a:latin typeface="+mj-lt"/>
                          <a:ea typeface="+mn-ea"/>
                          <a:cs typeface="+mn-cs"/>
                        </a:rPr>
                        <a:t> – główne pozycje:</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297307">
                <a:tc>
                  <a:txBody>
                    <a:bodyPr/>
                    <a:lstStyle/>
                    <a:p>
                      <a:pPr algn="r"/>
                      <a:r>
                        <a:rPr lang="pl-PL" sz="1600" b="1" kern="1200" dirty="0" smtClean="0">
                          <a:solidFill>
                            <a:srgbClr val="385723"/>
                          </a:solidFill>
                          <a:latin typeface="+mj-lt"/>
                          <a:ea typeface="+mn-ea"/>
                          <a:cs typeface="+mn-cs"/>
                        </a:rPr>
                        <a:t>+244.027.459 zł</a:t>
                      </a:r>
                      <a:endParaRPr lang="pl-PL" sz="16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100" b="1" kern="1200" baseline="0" dirty="0" smtClean="0">
                          <a:solidFill>
                            <a:schemeClr val="tx1"/>
                          </a:solidFill>
                          <a:latin typeface="+mj-lt"/>
                          <a:ea typeface="+mn-ea"/>
                          <a:cs typeface="+mn-cs"/>
                        </a:rPr>
                        <a:t>Wydatki oświatowe finansowane z części oświatowej subwencji ogólnej</a:t>
                      </a:r>
                      <a:r>
                        <a:rPr lang="pl-PL" sz="1100" b="0" kern="1200" baseline="0" dirty="0" smtClean="0">
                          <a:solidFill>
                            <a:schemeClr val="tx1"/>
                          </a:solidFill>
                          <a:latin typeface="+mj-lt"/>
                          <a:ea typeface="+mn-ea"/>
                          <a:cs typeface="+mn-cs"/>
                        </a:rPr>
                        <a:t> w związku z regulacją wynagrodzeń nauczycieli.</a:t>
                      </a:r>
                      <a:endParaRPr lang="pl-PL" sz="11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1255824"/>
                  </a:ext>
                </a:extLst>
              </a:tr>
              <a:tr h="1047334">
                <a:tc>
                  <a:txBody>
                    <a:bodyPr/>
                    <a:lstStyle/>
                    <a:p>
                      <a:pPr algn="r"/>
                      <a:r>
                        <a:rPr lang="pl-PL" sz="1600" b="1" kern="1200" dirty="0">
                          <a:solidFill>
                            <a:srgbClr val="385723"/>
                          </a:solidFill>
                          <a:effectLst/>
                          <a:latin typeface="+mj-lt"/>
                          <a:ea typeface="+mn-ea"/>
                          <a:cs typeface="+mn-cs"/>
                        </a:rPr>
                        <a:t>+145.588.391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100" b="1" kern="1200" baseline="0" dirty="0">
                          <a:solidFill>
                            <a:schemeClr val="tx1"/>
                          </a:solidFill>
                          <a:latin typeface="+mj-lt"/>
                          <a:ea typeface="+mn-ea"/>
                          <a:cs typeface="+mn-cs"/>
                        </a:rPr>
                        <a:t>Wydatki bieżące </a:t>
                      </a:r>
                      <a:r>
                        <a:rPr lang="pl-PL" sz="1100" b="1" kern="1200" baseline="0" dirty="0" smtClean="0">
                          <a:solidFill>
                            <a:schemeClr val="tx1"/>
                          </a:solidFill>
                          <a:latin typeface="+mj-lt"/>
                          <a:ea typeface="+mn-ea"/>
                          <a:cs typeface="+mn-cs"/>
                        </a:rPr>
                        <a:t>finansowane </a:t>
                      </a:r>
                      <a:r>
                        <a:rPr lang="pl-PL" sz="1100" b="1" kern="1200" baseline="0" dirty="0">
                          <a:solidFill>
                            <a:schemeClr val="tx1"/>
                          </a:solidFill>
                          <a:latin typeface="+mj-lt"/>
                          <a:ea typeface="+mn-ea"/>
                          <a:cs typeface="+mn-cs"/>
                        </a:rPr>
                        <a:t>z części rozwojowej subwencji ogólnej </a:t>
                      </a:r>
                      <a:r>
                        <a:rPr lang="pl-PL" sz="1100" b="0" kern="1200" baseline="0" dirty="0">
                          <a:solidFill>
                            <a:schemeClr val="tx1"/>
                          </a:solidFill>
                          <a:latin typeface="+mj-lt"/>
                          <a:ea typeface="+mn-ea"/>
                          <a:cs typeface="+mn-cs"/>
                        </a:rPr>
                        <a:t>w związku z regulacją wynagrodzeń, z tego na wynagrodzenia i pochodne </a:t>
                      </a:r>
                      <a:r>
                        <a:rPr lang="pl-PL" sz="1100" b="0" kern="1200" baseline="0" dirty="0" smtClean="0">
                          <a:solidFill>
                            <a:schemeClr val="tx1"/>
                          </a:solidFill>
                          <a:latin typeface="+mj-lt"/>
                          <a:ea typeface="+mn-ea"/>
                          <a:cs typeface="+mn-cs"/>
                        </a:rPr>
                        <a:t>od </a:t>
                      </a:r>
                      <a:r>
                        <a:rPr lang="pl-PL" sz="1100" b="0" kern="1200" baseline="0" dirty="0">
                          <a:solidFill>
                            <a:schemeClr val="tx1"/>
                          </a:solidFill>
                          <a:latin typeface="+mj-lt"/>
                          <a:ea typeface="+mn-ea"/>
                          <a:cs typeface="+mn-cs"/>
                        </a:rPr>
                        <a:t>wynagrodzeń pracowników administracji i obsługi sfery oświatowej (85.531.279 zł), polityki społecznej (33.546.112 zł), kultury (16.624.000 zł); Straży Miejskiej m.st. Warszawy (4.360.000 zł), Stołecznego Centrum Sportu AKTYWNA WARSZAWA (3.088.000 zł), Urzędu Pracy m.st. Warszawy (1.739.000 zł), Parku Kultury w Powsinie (400.000 zł), Miejskiego Ogrodu Zoologicznego im. Antoniny i Jana Żabińskich (220.000 zł), Schroniska </a:t>
                      </a:r>
                      <a:br>
                        <a:rPr lang="pl-PL" sz="1100" b="0" kern="1200" baseline="0" dirty="0">
                          <a:solidFill>
                            <a:schemeClr val="tx1"/>
                          </a:solidFill>
                          <a:latin typeface="+mj-lt"/>
                          <a:ea typeface="+mn-ea"/>
                          <a:cs typeface="+mn-cs"/>
                        </a:rPr>
                      </a:br>
                      <a:r>
                        <a:rPr lang="pl-PL" sz="1100" b="0" kern="1200" baseline="0" dirty="0">
                          <a:solidFill>
                            <a:schemeClr val="tx1"/>
                          </a:solidFill>
                          <a:latin typeface="+mj-lt"/>
                          <a:ea typeface="+mn-ea"/>
                          <a:cs typeface="+mn-cs"/>
                        </a:rPr>
                        <a:t>na Paluchu im. Jana Lityńskiego (80.000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605399159"/>
                  </a:ext>
                </a:extLst>
              </a:tr>
              <a:tr h="29730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n-lt"/>
                          <a:ea typeface="+mn-ea"/>
                          <a:cs typeface="+mn-cs"/>
                        </a:rPr>
                        <a:t>+8.127.270 zł</a:t>
                      </a:r>
                      <a:endParaRPr lang="pl-PL" sz="16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Program profilaktyki i rozwiązywania problemów alkoholowych </a:t>
                      </a:r>
                      <a:r>
                        <a:rPr lang="pl-PL" sz="1100" b="0" kern="1200" baseline="0" dirty="0" smtClean="0">
                          <a:solidFill>
                            <a:schemeClr val="tx1"/>
                          </a:solidFill>
                          <a:latin typeface="+mj-lt"/>
                          <a:ea typeface="+mn-ea"/>
                          <a:cs typeface="+mn-cs"/>
                        </a:rPr>
                        <a:t>oraz przeciwdziałania narkomanii (przywrócenie środków z 2023 r.).</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24610122"/>
                  </a:ext>
                </a:extLst>
              </a:tr>
              <a:tr h="5135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n-lt"/>
                          <a:ea typeface="+mn-ea"/>
                          <a:cs typeface="+mn-cs"/>
                        </a:rPr>
                        <a:t>+7.847.622 zł</a:t>
                      </a:r>
                      <a:br>
                        <a:rPr lang="pl-PL" sz="1600" b="1" kern="1200" dirty="0" smtClean="0">
                          <a:solidFill>
                            <a:srgbClr val="385723"/>
                          </a:solidFill>
                          <a:latin typeface="+mn-lt"/>
                          <a:ea typeface="+mn-ea"/>
                          <a:cs typeface="+mn-cs"/>
                        </a:rPr>
                      </a:br>
                      <a:r>
                        <a:rPr lang="pl-PL" sz="1000" b="1" kern="1200" dirty="0" smtClean="0">
                          <a:solidFill>
                            <a:srgbClr val="385723"/>
                          </a:solidFill>
                          <a:latin typeface="+mn-lt"/>
                          <a:ea typeface="+mn-ea"/>
                          <a:cs typeface="+mn-cs"/>
                        </a:rPr>
                        <a:t>(per saldo)</a:t>
                      </a:r>
                      <a:endParaRPr lang="pl-PL" sz="10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100" b="1" kern="1200" baseline="0" dirty="0" smtClean="0">
                          <a:solidFill>
                            <a:schemeClr val="tx1"/>
                          </a:solidFill>
                          <a:latin typeface="+mj-lt"/>
                          <a:ea typeface="+mn-ea"/>
                          <a:cs typeface="+mn-cs"/>
                        </a:rPr>
                        <a:t>Biuro Kultury</a:t>
                      </a:r>
                      <a:r>
                        <a:rPr lang="pl-PL" sz="1100" b="0" kern="1200" baseline="0" dirty="0" smtClean="0">
                          <a:solidFill>
                            <a:schemeClr val="tx1"/>
                          </a:solidFill>
                          <a:latin typeface="+mj-lt"/>
                          <a:ea typeface="+mn-ea"/>
                          <a:cs typeface="+mn-cs"/>
                        </a:rPr>
                        <a:t>, w tym z przeznaczeniem na prowadzenie działalności kulturalnej przez: </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muzea (3.218.788 zł), Stołeczną Estradę (2.650.720 zł), teatry (1.880.700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27947482"/>
                  </a:ext>
                </a:extLst>
              </a:tr>
              <a:tr h="513531">
                <a:tc>
                  <a:txBody>
                    <a:bodyPr/>
                    <a:lstStyle/>
                    <a:p>
                      <a:pPr algn="r"/>
                      <a:r>
                        <a:rPr lang="pl-PL" sz="1600" b="1" kern="1200" dirty="0">
                          <a:solidFill>
                            <a:srgbClr val="385723"/>
                          </a:solidFill>
                          <a:effectLst/>
                          <a:latin typeface="+mj-lt"/>
                          <a:ea typeface="+mn-ea"/>
                          <a:cs typeface="+mn-cs"/>
                        </a:rPr>
                        <a:t>+6.657.404 zł</a:t>
                      </a:r>
                      <a:br>
                        <a:rPr lang="pl-PL" sz="1600" b="1" kern="1200" dirty="0">
                          <a:solidFill>
                            <a:srgbClr val="385723"/>
                          </a:solidFill>
                          <a:effectLst/>
                          <a:latin typeface="+mj-lt"/>
                          <a:ea typeface="+mn-ea"/>
                          <a:cs typeface="+mn-cs"/>
                        </a:rPr>
                      </a:br>
                      <a:r>
                        <a:rPr lang="pl-PL" sz="1000" b="1" kern="1200" dirty="0">
                          <a:solidFill>
                            <a:srgbClr val="385723"/>
                          </a:solidFill>
                          <a:effectLst/>
                          <a:latin typeface="+mj-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100" b="1" kern="1200" baseline="0" dirty="0">
                          <a:solidFill>
                            <a:schemeClr val="tx1"/>
                          </a:solidFill>
                          <a:latin typeface="+mj-lt"/>
                          <a:ea typeface="+mn-ea"/>
                          <a:cs typeface="+mn-cs"/>
                        </a:rPr>
                        <a:t>Zarząd Dróg Miejskich</a:t>
                      </a:r>
                      <a:r>
                        <a:rPr lang="pl-PL" sz="1100" b="0" kern="1200" baseline="0" dirty="0">
                          <a:solidFill>
                            <a:schemeClr val="tx1"/>
                          </a:solidFill>
                          <a:latin typeface="+mj-lt"/>
                          <a:ea typeface="+mn-ea"/>
                          <a:cs typeface="+mn-cs"/>
                        </a:rPr>
                        <a:t>, głównie z przeznaczeniem na wdrożenie i utrzymanie Strefy Czystego Transportu.</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207208964"/>
                  </a:ext>
                </a:extLst>
              </a:tr>
              <a:tr h="40372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+4.126.420 zł</a:t>
                      </a:r>
                      <a:endParaRPr lang="pl-PL" sz="16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Wydatki oświatowe jako równowartość środków odprowadzonych na rachunek dochodów budżetowych</a:t>
                      </a:r>
                      <a:r>
                        <a:rPr lang="pl-PL" sz="1100" b="0" kern="1200" baseline="0" dirty="0" smtClean="0">
                          <a:solidFill>
                            <a:schemeClr val="tx1"/>
                          </a:solidFill>
                          <a:latin typeface="+mj-lt"/>
                          <a:ea typeface="+mn-ea"/>
                          <a:cs typeface="+mn-cs"/>
                        </a:rPr>
                        <a:t> pozostających na 31.12.2023 r. na wydzielonych rachunkach jednostek budżetowych prowadzących działalność określoną w ustawie Prawo oświatowe.</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6857361"/>
                  </a:ext>
                </a:extLst>
              </a:tr>
              <a:tr h="29730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+3.274.167 </a:t>
                      </a:r>
                      <a:r>
                        <a:rPr lang="pl-PL" sz="16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Fundusz Pomocy</a:t>
                      </a:r>
                      <a:r>
                        <a:rPr lang="pl-PL" sz="1100" b="0" kern="1200" baseline="0" dirty="0" smtClean="0">
                          <a:solidFill>
                            <a:schemeClr val="tx1"/>
                          </a:solidFill>
                          <a:latin typeface="+mj-lt"/>
                          <a:ea typeface="+mn-ea"/>
                          <a:cs typeface="+mn-cs"/>
                        </a:rPr>
                        <a:t>, gł. w związku z wprowadzeniem zmian wynikających z rozliczenia środków z 2023 r.</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217351021"/>
                  </a:ext>
                </a:extLst>
              </a:tr>
              <a:tr h="29730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rgbClr val="385723"/>
                          </a:solidFill>
                          <a:latin typeface="+mn-lt"/>
                          <a:ea typeface="+mn-ea"/>
                          <a:cs typeface="+mn-cs"/>
                        </a:rPr>
                        <a:t>+3.176.600 zł</a:t>
                      </a:r>
                      <a:endParaRPr lang="pl-PL" sz="16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100" b="1" kern="1200" baseline="0" dirty="0">
                          <a:solidFill>
                            <a:schemeClr val="tx1"/>
                          </a:solidFill>
                          <a:latin typeface="+mj-lt"/>
                          <a:ea typeface="+mn-ea"/>
                          <a:cs typeface="+mn-cs"/>
                        </a:rPr>
                        <a:t>Straż Miejska m.st. Warszawy</a:t>
                      </a:r>
                      <a:r>
                        <a:rPr lang="pl-PL" sz="1100" b="0" kern="1200" baseline="0" dirty="0">
                          <a:solidFill>
                            <a:schemeClr val="tx1"/>
                          </a:solidFill>
                          <a:latin typeface="+mj-lt"/>
                          <a:ea typeface="+mn-ea"/>
                          <a:cs typeface="+mn-cs"/>
                        </a:rPr>
                        <a:t> z przeznaczeniem na utrzymanie nowej siedziby VII Oddziału Terenowego przy ul. Grochowskiej 316.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056597497"/>
                  </a:ext>
                </a:extLst>
              </a:tr>
              <a:tr h="40372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+2.774.557 </a:t>
                      </a:r>
                      <a:r>
                        <a:rPr lang="pl-PL" sz="16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Kontynuacja w 2024 r. realizacji zadań </a:t>
                      </a:r>
                      <a:r>
                        <a:rPr lang="pl-PL" sz="1100" b="0" kern="1200" baseline="0" dirty="0" smtClean="0">
                          <a:solidFill>
                            <a:schemeClr val="tx1"/>
                          </a:solidFill>
                          <a:latin typeface="+mj-lt"/>
                          <a:ea typeface="+mn-ea"/>
                          <a:cs typeface="+mn-cs"/>
                        </a:rPr>
                        <a:t>wyłonionych w ramach budżetu obywatelskiego w związku</a:t>
                      </a:r>
                      <a:br>
                        <a:rPr lang="pl-PL" sz="1100" b="0" kern="1200" baseline="0" dirty="0" smtClean="0">
                          <a:solidFill>
                            <a:schemeClr val="tx1"/>
                          </a:solidFill>
                          <a:latin typeface="+mj-lt"/>
                          <a:ea typeface="+mn-ea"/>
                          <a:cs typeface="+mn-cs"/>
                        </a:rPr>
                      </a:br>
                      <a:r>
                        <a:rPr lang="pl-PL" sz="1100" b="0" kern="1200" baseline="0" dirty="0" smtClean="0">
                          <a:solidFill>
                            <a:schemeClr val="tx1"/>
                          </a:solidFill>
                          <a:latin typeface="+mj-lt"/>
                          <a:ea typeface="+mn-ea"/>
                          <a:cs typeface="+mn-cs"/>
                        </a:rPr>
                        <a:t>ze zmianą harmonogramu realizacji zadań (przywrócenie środków z 2023 r.).</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3487220"/>
                  </a:ext>
                </a:extLst>
              </a:tr>
              <a:tr h="5135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+2.642.386 zł</a:t>
                      </a:r>
                      <a:br>
                        <a:rPr lang="pl-PL" sz="1600" b="1" kern="1200" dirty="0" smtClean="0">
                          <a:solidFill>
                            <a:srgbClr val="385723"/>
                          </a:solidFill>
                          <a:latin typeface="+mj-lt"/>
                          <a:ea typeface="+mn-ea"/>
                          <a:cs typeface="+mn-cs"/>
                        </a:rPr>
                      </a:br>
                      <a:r>
                        <a:rPr lang="pl-PL" sz="1000" b="1" kern="1200" dirty="0" smtClean="0">
                          <a:solidFill>
                            <a:srgbClr val="385723"/>
                          </a:solidFill>
                          <a:latin typeface="+mj-lt"/>
                          <a:ea typeface="+mn-ea"/>
                          <a:cs typeface="+mn-cs"/>
                        </a:rPr>
                        <a:t>(per</a:t>
                      </a:r>
                      <a:r>
                        <a:rPr lang="pl-PL" sz="1000" b="1" kern="1200" baseline="0" dirty="0" smtClean="0">
                          <a:solidFill>
                            <a:srgbClr val="385723"/>
                          </a:solidFill>
                          <a:latin typeface="+mj-lt"/>
                          <a:ea typeface="+mn-ea"/>
                          <a:cs typeface="+mn-cs"/>
                        </a:rPr>
                        <a:t> saldo)</a:t>
                      </a:r>
                      <a:endParaRPr lang="pl-PL" sz="10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indent="0" algn="l">
                        <a:lnSpc>
                          <a:spcPct val="114000"/>
                        </a:lnSpc>
                        <a:buFont typeface="Arial" panose="020B0604020202020204" pitchFamily="34" charset="0"/>
                        <a:buNone/>
                      </a:pPr>
                      <a:r>
                        <a:rPr lang="pl-PL" sz="1100" b="1" kern="1200" baseline="0" dirty="0" smtClean="0">
                          <a:solidFill>
                            <a:schemeClr val="tx1"/>
                          </a:solidFill>
                          <a:latin typeface="+mj-lt"/>
                          <a:ea typeface="+mn-ea"/>
                          <a:cs typeface="+mn-cs"/>
                        </a:rPr>
                        <a:t>Realizacja projektów UE</a:t>
                      </a:r>
                      <a:r>
                        <a:rPr lang="pl-PL" sz="1100" b="0" kern="1200" baseline="0" dirty="0" smtClean="0">
                          <a:solidFill>
                            <a:schemeClr val="tx1"/>
                          </a:solidFill>
                          <a:latin typeface="+mj-lt"/>
                          <a:ea typeface="+mn-ea"/>
                          <a:cs typeface="+mn-cs"/>
                        </a:rPr>
                        <a:t>, w tym na kontynuację realizacji projektów z 2023 r. w związku ze zmianą harmonogramów realizacji zadań (1.550.701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21712600"/>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499494659"/>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a:t>
            </a:fld>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385723"/>
                </a:solidFill>
                <a:latin typeface="+mj-lt"/>
              </a:rPr>
              <a:t>+550,2 </a:t>
            </a:r>
            <a:r>
              <a:rPr lang="pl-PL" altLang="pl-PL" sz="2000" b="1" dirty="0" smtClean="0">
                <a:solidFill>
                  <a:srgbClr val="385723"/>
                </a:solidFill>
                <a:latin typeface="+mj-lt"/>
              </a:rPr>
              <a:t>mln </a:t>
            </a:r>
            <a:r>
              <a:rPr lang="pl-PL" altLang="pl-PL" sz="2000" b="1" dirty="0">
                <a:solidFill>
                  <a:srgbClr val="385723"/>
                </a:solidFill>
                <a:latin typeface="+mj-lt"/>
              </a:rPr>
              <a:t>zł</a:t>
            </a:r>
          </a:p>
        </p:txBody>
      </p:sp>
      <p:graphicFrame>
        <p:nvGraphicFramePr>
          <p:cNvPr id="8" name="Tabela 7"/>
          <p:cNvGraphicFramePr>
            <a:graphicFrameLocks noGrp="1"/>
          </p:cNvGraphicFramePr>
          <p:nvPr>
            <p:extLst>
              <p:ext uri="{D42A27DB-BD31-4B8C-83A1-F6EECF244321}">
                <p14:modId xmlns:p14="http://schemas.microsoft.com/office/powerpoint/2010/main" val="4180389601"/>
              </p:ext>
            </p:extLst>
          </p:nvPr>
        </p:nvGraphicFramePr>
        <p:xfrm>
          <a:off x="255369" y="1035424"/>
          <a:ext cx="11838020" cy="5343132"/>
        </p:xfrm>
        <a:graphic>
          <a:graphicData uri="http://schemas.openxmlformats.org/drawingml/2006/table">
            <a:tbl>
              <a:tblPr firstRow="1" bandRow="1">
                <a:tableStyleId>{2D5ABB26-0587-4C30-8999-92F81FD0307C}</a:tableStyleId>
              </a:tblPr>
              <a:tblGrid>
                <a:gridCol w="2290608">
                  <a:extLst>
                    <a:ext uri="{9D8B030D-6E8A-4147-A177-3AD203B41FA5}">
                      <a16:colId xmlns:a16="http://schemas.microsoft.com/office/drawing/2014/main" val="20000"/>
                    </a:ext>
                  </a:extLst>
                </a:gridCol>
                <a:gridCol w="9547412">
                  <a:extLst>
                    <a:ext uri="{9D8B030D-6E8A-4147-A177-3AD203B41FA5}">
                      <a16:colId xmlns:a16="http://schemas.microsoft.com/office/drawing/2014/main" val="20001"/>
                    </a:ext>
                  </a:extLst>
                </a:gridCol>
              </a:tblGrid>
              <a:tr h="561006">
                <a:tc>
                  <a:txBody>
                    <a:bodyPr/>
                    <a:lstStyle/>
                    <a:p>
                      <a:pPr algn="r"/>
                      <a:r>
                        <a:rPr lang="pl-PL" sz="2000" b="1" baseline="0" dirty="0" smtClean="0">
                          <a:solidFill>
                            <a:srgbClr val="385723"/>
                          </a:solidFill>
                          <a:latin typeface="+mj-lt"/>
                        </a:rPr>
                        <a:t>+550.202.762</a:t>
                      </a:r>
                      <a:r>
                        <a:rPr lang="pl-PL" sz="1600" b="1" baseline="0" dirty="0" smtClean="0">
                          <a:solidFill>
                            <a:srgbClr val="385723"/>
                          </a:solidFill>
                          <a:latin typeface="+mj-lt"/>
                        </a:rPr>
                        <a:t> </a:t>
                      </a:r>
                      <a:r>
                        <a:rPr lang="pl-PL" sz="2000" b="1" baseline="0" dirty="0" smtClean="0">
                          <a:solidFill>
                            <a:srgbClr val="385723"/>
                          </a:solidFill>
                          <a:latin typeface="+mj-lt"/>
                        </a:rPr>
                        <a:t>zł</a:t>
                      </a:r>
                      <a:br>
                        <a:rPr lang="pl-PL" sz="2000" b="1" baseline="0" dirty="0" smtClean="0">
                          <a:solidFill>
                            <a:srgbClr val="385723"/>
                          </a:solidFill>
                          <a:latin typeface="+mj-lt"/>
                        </a:rPr>
                      </a:br>
                      <a:r>
                        <a:rPr lang="pl-PL" sz="1400" b="1" baseline="0" dirty="0" smtClean="0">
                          <a:solidFill>
                            <a:srgbClr val="385723"/>
                          </a:solidFill>
                          <a:latin typeface="+mj-lt"/>
                        </a:rPr>
                        <a:t>(per saldo)</a:t>
                      </a:r>
                      <a:endParaRPr lang="pl-PL" sz="2000" b="1" dirty="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500" b="1" kern="1200" baseline="0" dirty="0">
                          <a:solidFill>
                            <a:schemeClr val="tx1"/>
                          </a:solidFill>
                          <a:latin typeface="+mj-lt"/>
                          <a:ea typeface="+mn-ea"/>
                          <a:cs typeface="+mn-cs"/>
                        </a:rPr>
                        <a:t>Część </a:t>
                      </a:r>
                      <a:r>
                        <a:rPr lang="pl-PL" sz="1500" b="1" kern="1200" baseline="0" dirty="0" smtClean="0">
                          <a:solidFill>
                            <a:schemeClr val="tx1"/>
                          </a:solidFill>
                          <a:latin typeface="+mj-lt"/>
                          <a:ea typeface="+mn-ea"/>
                          <a:cs typeface="+mn-cs"/>
                        </a:rPr>
                        <a:t>dzielnicowa – główne pozycje:</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917246">
                <a:tc>
                  <a:txBody>
                    <a:bodyPr/>
                    <a:lstStyle/>
                    <a:p>
                      <a:pPr marL="0" algn="r" defTabSz="914400" rtl="0" eaLnBrk="1" latinLnBrk="0" hangingPunct="1"/>
                      <a:r>
                        <a:rPr lang="pl-PL" sz="1800" b="1" kern="1200" dirty="0" smtClean="0">
                          <a:solidFill>
                            <a:srgbClr val="385723"/>
                          </a:solidFill>
                          <a:latin typeface="+mj-lt"/>
                          <a:ea typeface="+mn-ea"/>
                          <a:cs typeface="+mn-cs"/>
                        </a:rPr>
                        <a:t>+377.894.507 zł</a:t>
                      </a:r>
                      <a:endParaRPr lang="pl-PL" sz="18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smtClean="0">
                          <a:solidFill>
                            <a:schemeClr val="tx1"/>
                          </a:solidFill>
                          <a:latin typeface="+mj-lt"/>
                          <a:ea typeface="+mn-ea"/>
                          <a:cs typeface="+mn-cs"/>
                        </a:rPr>
                        <a:t>Wydatki oświatowe finansowane z części oświatowej subwencji ogólnej </a:t>
                      </a:r>
                      <a:r>
                        <a:rPr lang="pl-PL" sz="1100" b="0" kern="1200" baseline="0" dirty="0" smtClean="0">
                          <a:solidFill>
                            <a:schemeClr val="tx1"/>
                          </a:solidFill>
                          <a:latin typeface="+mj-lt"/>
                          <a:ea typeface="+mn-ea"/>
                          <a:cs typeface="+mn-cs"/>
                        </a:rPr>
                        <a:t>w związku z regulacją wynagrodzeń nauczycieli w dzielnicach: Mokotów (41.251.664 zł), Wola (35.037.115 zł), Śródmieście (34.790.066 zł), Praga -Południe (34.050.373 zł), Białołęka (32.312.524 zł), Bielany (30.178.309 zł), Targówek (25.256.100 zł), Ursynów (22.076.410 zł), Ochota (19.787.926 zł), Bemowo (19.209.321 zł), Żoliborz (14.745.342 zł), Ursus (14.297.662 zł), Wawer (14.244.460 zł), Praga-Północ (12.994.457 zł), Wilanów (8.765.793 zł), Włochy (8.658.714 zł), Wesoła (5.888.155 zł), Rembertów (4.350.116 zł).</a:t>
                      </a:r>
                      <a:endParaRPr lang="pl-PL" sz="11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855535">
                <a:tc>
                  <a:txBody>
                    <a:bodyPr/>
                    <a:lstStyle/>
                    <a:p>
                      <a:pPr algn="r"/>
                      <a:r>
                        <a:rPr lang="pl-PL" sz="1800" b="1" kern="1200" dirty="0">
                          <a:solidFill>
                            <a:srgbClr val="385723"/>
                          </a:solidFill>
                          <a:latin typeface="+mj-lt"/>
                          <a:ea typeface="+mn-ea"/>
                          <a:cs typeface="+mn-cs"/>
                        </a:rPr>
                        <a:t>+28.622.000 zł</a:t>
                      </a:r>
                      <a:endParaRPr lang="pl-PL" sz="14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100" b="1" kern="1200" dirty="0">
                          <a:solidFill>
                            <a:schemeClr val="tx1"/>
                          </a:solidFill>
                          <a:effectLst/>
                          <a:latin typeface="+mn-lt"/>
                          <a:ea typeface="+mn-ea"/>
                          <a:cs typeface="+mn-cs"/>
                        </a:rPr>
                        <a:t>Wydatki bieżące finansowane z części rozwojowej subwencji ogólnej w związku z regulacją wynagrodzeń</a:t>
                      </a:r>
                      <a:r>
                        <a:rPr lang="pl-PL" sz="1100" b="0" kern="1200" dirty="0">
                          <a:solidFill>
                            <a:schemeClr val="tx1"/>
                          </a:solidFill>
                          <a:effectLst/>
                          <a:latin typeface="+mn-lt"/>
                          <a:ea typeface="+mn-ea"/>
                          <a:cs typeface="+mn-cs"/>
                        </a:rPr>
                        <a:t>, </a:t>
                      </a:r>
                      <a:r>
                        <a:rPr lang="pl-PL" sz="1100" b="0" kern="1200" dirty="0" smtClean="0">
                          <a:solidFill>
                            <a:schemeClr val="tx1"/>
                          </a:solidFill>
                          <a:effectLst/>
                          <a:latin typeface="+mn-lt"/>
                          <a:ea typeface="+mn-ea"/>
                          <a:cs typeface="+mn-cs"/>
                        </a:rPr>
                        <a:t>z </a:t>
                      </a:r>
                      <a:r>
                        <a:rPr lang="pl-PL" sz="1100" b="0" kern="1200" dirty="0">
                          <a:solidFill>
                            <a:schemeClr val="tx1"/>
                          </a:solidFill>
                          <a:effectLst/>
                          <a:latin typeface="+mn-lt"/>
                          <a:ea typeface="+mn-ea"/>
                          <a:cs typeface="+mn-cs"/>
                        </a:rPr>
                        <a:t>tego na wynagrodzenia i pochodne od wynagrodzeń pracowników sfery: polityki społecznej (18.428.000 zł) i kultury (10.194.000 zł) w dzielnicach: Bielany (4.512.000 zł), Bemowo (3.987.000 zł), Targówek (2.585.000 zł), Praga-Południe (2.446.000 zł), Wola (2.082.000 zł), Wawer (1.975.000 zł), Mokotów (1.946.000 zł), Ursynów (1.729.000 zł), </a:t>
                      </a:r>
                      <a:r>
                        <a:rPr lang="pl-PL" sz="1100" b="0" kern="1200" dirty="0" smtClean="0">
                          <a:solidFill>
                            <a:schemeClr val="tx1"/>
                          </a:solidFill>
                          <a:effectLst/>
                          <a:latin typeface="+mn-lt"/>
                          <a:ea typeface="+mn-ea"/>
                          <a:cs typeface="+mn-cs"/>
                        </a:rPr>
                        <a:t>Ochota </a:t>
                      </a:r>
                      <a:r>
                        <a:rPr lang="pl-PL" sz="1100" b="0" kern="1200" dirty="0">
                          <a:solidFill>
                            <a:schemeClr val="tx1"/>
                          </a:solidFill>
                          <a:effectLst/>
                          <a:latin typeface="+mn-lt"/>
                          <a:ea typeface="+mn-ea"/>
                          <a:cs typeface="+mn-cs"/>
                        </a:rPr>
                        <a:t>(1.437.000 zł), Śródmieście (1.310.000 zł), Żoliborz (1.277.000 zł), Ursus (907.000 zł), Praga-Północ (537.000 zł), </a:t>
                      </a:r>
                      <a:r>
                        <a:rPr lang="pl-PL" sz="1100" b="0" kern="1200" dirty="0" smtClean="0">
                          <a:solidFill>
                            <a:schemeClr val="tx1"/>
                          </a:solidFill>
                          <a:effectLst/>
                          <a:latin typeface="+mn-lt"/>
                          <a:ea typeface="+mn-ea"/>
                          <a:cs typeface="+mn-cs"/>
                        </a:rPr>
                        <a:t>Włochy </a:t>
                      </a:r>
                      <a:r>
                        <a:rPr lang="pl-PL" sz="1100" b="0" kern="1200" dirty="0">
                          <a:solidFill>
                            <a:schemeClr val="tx1"/>
                          </a:solidFill>
                          <a:effectLst/>
                          <a:latin typeface="+mn-lt"/>
                          <a:ea typeface="+mn-ea"/>
                          <a:cs typeface="+mn-cs"/>
                        </a:rPr>
                        <a:t>(476.000 zł), Białołęka (440.000 zł), Wilanów (431.000 zł), Wesoła (367.000 zł), Rembertów (178.000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78464906"/>
                  </a:ext>
                </a:extLst>
              </a:tr>
              <a:tr h="1086951">
                <a:tc>
                  <a:txBody>
                    <a:bodyPr/>
                    <a:lstStyle/>
                    <a:p>
                      <a:pPr marL="0" algn="r" defTabSz="914400" rtl="0" eaLnBrk="1" latinLnBrk="0" hangingPunct="1"/>
                      <a:r>
                        <a:rPr lang="pl-PL" sz="1800" b="1" kern="1200" dirty="0" smtClean="0">
                          <a:solidFill>
                            <a:srgbClr val="385723"/>
                          </a:solidFill>
                          <a:latin typeface="+mj-lt"/>
                          <a:ea typeface="+mn-ea"/>
                          <a:cs typeface="+mn-cs"/>
                        </a:rPr>
                        <a:t>+24.042.013 zł</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smtClean="0">
                          <a:solidFill>
                            <a:schemeClr val="tx1"/>
                          </a:solidFill>
                          <a:latin typeface="+mj-lt"/>
                          <a:ea typeface="+mn-ea"/>
                          <a:cs typeface="+mn-cs"/>
                        </a:rPr>
                        <a:t>Fundusz Pomocy</a:t>
                      </a:r>
                      <a:r>
                        <a:rPr lang="pl-PL" sz="1100" b="0" kern="1200" baseline="0" dirty="0" smtClean="0">
                          <a:solidFill>
                            <a:schemeClr val="tx1"/>
                          </a:solidFill>
                          <a:latin typeface="+mj-lt"/>
                          <a:ea typeface="+mn-ea"/>
                          <a:cs typeface="+mn-cs"/>
                        </a:rPr>
                        <a:t>, z tego w związku z wprowadzeniem zmian wynikających z rozliczenia środków z 2023 r. (16.310.024 zł) oraz zwiększenie o 7.731.989 zł z przeznaczeniem na kształcenie uczniów będących obywatelami Ukrainy zgodnie z art. 50 ustawy z dnia 12 marca 2022 r. o pomocy obywatelom Ukrainy w związku z konfliktem zbrojnym na terytorium tego państwa w dzielnicach: Białołęka (1.239.980 zł), Ursynów (815.753 zł), Wola (767.532 zł), Mokotów (763.124 zł), Ursus (624.138 zł), Śródmieście (606.677 zł), Praga-Południe (474.766 zł), Bemowo (400.316 zł), Targówek (396.707 zł), Ochota (335.346 zł), Wilanów (319.622 zł), Wesoła (243.537 zł), Wawer (219.905 zł), Bielany (183.376 zł), Włochy (178.116 zł), Rembertów (92.582 zł), Żoliborz (45.017 zł), Praga-Północ (25.495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917246">
                <a:tc>
                  <a:txBody>
                    <a:bodyPr/>
                    <a:lstStyle/>
                    <a:p>
                      <a:pPr marL="0" algn="r" defTabSz="914400" rtl="0" eaLnBrk="1" latinLnBrk="0" hangingPunct="1"/>
                      <a:r>
                        <a:rPr lang="pl-PL" sz="1800" b="1" kern="1200" dirty="0" smtClean="0">
                          <a:solidFill>
                            <a:srgbClr val="385723"/>
                          </a:solidFill>
                          <a:latin typeface="+mj-lt"/>
                          <a:ea typeface="+mn-ea"/>
                          <a:cs typeface="+mn-cs"/>
                        </a:rPr>
                        <a:t>+16.754.684 zł</a:t>
                      </a:r>
                    </a:p>
                    <a:p>
                      <a:pPr marL="0" algn="r" defTabSz="914400" rtl="0" eaLnBrk="1" latinLnBrk="0" hangingPunct="1"/>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smtClean="0">
                          <a:solidFill>
                            <a:schemeClr val="tx1"/>
                          </a:solidFill>
                          <a:latin typeface="+mj-lt"/>
                          <a:ea typeface="+mn-ea"/>
                          <a:cs typeface="+mn-cs"/>
                        </a:rPr>
                        <a:t>Wydatki oświatowe jako równowartość środków odprowadzonych na rachunek dochodów budżetowych </a:t>
                      </a:r>
                      <a:r>
                        <a:rPr lang="pl-PL" sz="1100" b="0" kern="1200" baseline="0" dirty="0" smtClean="0">
                          <a:solidFill>
                            <a:schemeClr val="tx1"/>
                          </a:solidFill>
                          <a:latin typeface="+mj-lt"/>
                          <a:ea typeface="+mn-ea"/>
                          <a:cs typeface="+mn-cs"/>
                        </a:rPr>
                        <a:t>pozostających na 31.12.2023 r. na wydzielonych rachunkach jednostek budżetowych prowadzących działalność określoną w ustawie Prawo oświatowe w dzielnicach: Wola (4.977.384 zł), Żoliborz (2.152.058 zł), Praga-Południe (2.001.596 zł), Ursynów (1.871.250 zł), Ochota (1.645.476 zł), Bielany (1.455.290 zł), Białołęka (876.749 zł), Ursus (571.509 zł), Śródmieście (381.232 zł), Wilanów (307.158 zł), Wawer (284.269 zł), Mokotów (209.637 zł), Praga-Północ (18.287 zł), Włochy (2.203 zł), Bemowo (586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532956">
                <a:tc>
                  <a:txBody>
                    <a:bodyPr/>
                    <a:lstStyle/>
                    <a:p>
                      <a:pPr marL="0" algn="r" defTabSz="914400" rtl="0" eaLnBrk="1" latinLnBrk="0" hangingPunct="1"/>
                      <a:r>
                        <a:rPr lang="pl-PL" sz="1800" b="1" kern="1200" dirty="0" smtClean="0">
                          <a:solidFill>
                            <a:srgbClr val="385723"/>
                          </a:solidFill>
                          <a:latin typeface="+mj-lt"/>
                          <a:ea typeface="+mn-ea"/>
                          <a:cs typeface="+mn-cs"/>
                        </a:rPr>
                        <a:t>+3.842.660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smtClean="0">
                          <a:solidFill>
                            <a:schemeClr val="tx1"/>
                          </a:solidFill>
                          <a:latin typeface="+mj-lt"/>
                          <a:ea typeface="+mn-ea"/>
                          <a:cs typeface="+mn-cs"/>
                        </a:rPr>
                        <a:t>Projekty UE</a:t>
                      </a:r>
                      <a:r>
                        <a:rPr lang="pl-PL" sz="1100" b="0" kern="1200" baseline="0" dirty="0" smtClean="0">
                          <a:solidFill>
                            <a:schemeClr val="tx1"/>
                          </a:solidFill>
                          <a:latin typeface="+mj-lt"/>
                          <a:ea typeface="+mn-ea"/>
                          <a:cs typeface="+mn-cs"/>
                        </a:rPr>
                        <a:t>, w tym na kontynuację realizacji projektów z 2023 r. w związku ze zmianą harmonogramów realizacji zadań (1.114.542 zł).</a:t>
                      </a:r>
                      <a:endParaRPr lang="pl-PL" sz="11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61684965"/>
                  </a:ext>
                </a:extLst>
              </a:tr>
            </a:tbl>
          </a:graphicData>
        </a:graphic>
      </p:graphicFrame>
      <p:sp>
        <p:nvSpPr>
          <p:cNvPr id="10"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943,7 </a:t>
            </a:r>
            <a:r>
              <a:rPr lang="pl-PL" altLang="pl-PL" sz="2400" b="1" dirty="0">
                <a:latin typeface="+mj-lt"/>
              </a:rPr>
              <a:t>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741635698"/>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9</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915339978"/>
              </p:ext>
            </p:extLst>
          </p:nvPr>
        </p:nvGraphicFramePr>
        <p:xfrm>
          <a:off x="228474" y="1036800"/>
          <a:ext cx="11700000" cy="4251916"/>
        </p:xfrm>
        <a:graphic>
          <a:graphicData uri="http://schemas.openxmlformats.org/drawingml/2006/table">
            <a:tbl>
              <a:tblPr firstRow="1" bandRow="1">
                <a:tableStyleId>{2D5ABB26-0587-4C30-8999-92F81FD0307C}</a:tableStyleId>
              </a:tblPr>
              <a:tblGrid>
                <a:gridCol w="2329200">
                  <a:extLst>
                    <a:ext uri="{9D8B030D-6E8A-4147-A177-3AD203B41FA5}">
                      <a16:colId xmlns:a16="http://schemas.microsoft.com/office/drawing/2014/main" val="20000"/>
                    </a:ext>
                  </a:extLst>
                </a:gridCol>
                <a:gridCol w="9370800">
                  <a:extLst>
                    <a:ext uri="{9D8B030D-6E8A-4147-A177-3AD203B41FA5}">
                      <a16:colId xmlns:a16="http://schemas.microsoft.com/office/drawing/2014/main" val="20001"/>
                    </a:ext>
                  </a:extLst>
                </a:gridCol>
              </a:tblGrid>
              <a:tr h="454205">
                <a:tc>
                  <a:txBody>
                    <a:bodyPr/>
                    <a:lstStyle/>
                    <a:p>
                      <a:pPr algn="r"/>
                      <a:r>
                        <a:rPr lang="pl-PL" sz="2000" b="1" baseline="0" dirty="0" smtClean="0">
                          <a:solidFill>
                            <a:srgbClr val="C00000"/>
                          </a:solidFill>
                          <a:latin typeface="+mj-lt"/>
                        </a:rPr>
                        <a:t>-30.995.853</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500" b="1" kern="1200" baseline="0" dirty="0" smtClean="0">
                          <a:solidFill>
                            <a:schemeClr val="tx1"/>
                          </a:solidFill>
                          <a:latin typeface="+mj-lt"/>
                          <a:ea typeface="+mn-ea"/>
                          <a:cs typeface="+mn-cs"/>
                        </a:rPr>
                        <a:t>Rezerwy bieżące:</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567757">
                <a:tc>
                  <a:txBody>
                    <a:bodyPr/>
                    <a:lstStyle/>
                    <a:p>
                      <a:pPr algn="r"/>
                      <a:r>
                        <a:rPr lang="pl-PL" sz="1600" b="1" kern="1200" dirty="0">
                          <a:solidFill>
                            <a:srgbClr val="C00000"/>
                          </a:solidFill>
                          <a:effectLst/>
                          <a:latin typeface="+mj-lt"/>
                          <a:ea typeface="+mn-ea"/>
                          <a:cs typeface="+mn-cs"/>
                        </a:rPr>
                        <a:t>-</a:t>
                      </a:r>
                      <a:r>
                        <a:rPr lang="pl-PL" sz="1600" b="1" kern="1200" dirty="0" smtClean="0">
                          <a:solidFill>
                            <a:srgbClr val="C00000"/>
                          </a:solidFill>
                          <a:effectLst/>
                          <a:latin typeface="+mj-lt"/>
                          <a:ea typeface="+mn-ea"/>
                          <a:cs typeface="+mn-cs"/>
                        </a:rPr>
                        <a:t>19.849.424</a:t>
                      </a:r>
                      <a:r>
                        <a:rPr lang="pl-PL" sz="1600" kern="1200" dirty="0" smtClean="0">
                          <a:solidFill>
                            <a:schemeClr val="tx1"/>
                          </a:solidFill>
                          <a:effectLst/>
                          <a:latin typeface="+mn-lt"/>
                          <a:ea typeface="+mn-ea"/>
                          <a:cs typeface="+mn-cs"/>
                        </a:rPr>
                        <a:t> </a:t>
                      </a:r>
                      <a:r>
                        <a:rPr lang="pl-PL" sz="1600" b="1" kern="1200" dirty="0">
                          <a:solidFill>
                            <a:srgbClr val="C00000"/>
                          </a:solidFill>
                          <a:effectLst/>
                          <a:latin typeface="+mj-lt"/>
                          <a:ea typeface="+mn-ea"/>
                          <a:cs typeface="+mn-cs"/>
                        </a:rPr>
                        <a:t>zł</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000" b="1" kern="1200" baseline="0" dirty="0">
                          <a:solidFill>
                            <a:schemeClr val="tx1"/>
                          </a:solidFill>
                          <a:latin typeface="+mj-lt"/>
                          <a:ea typeface="+mn-ea"/>
                          <a:cs typeface="+mn-cs"/>
                        </a:rPr>
                        <a:t>Rezerwa celowa na zwiększenie zakresu realizacji zadań oraz skutki inflacji w dzielnicach</a:t>
                      </a:r>
                      <a:r>
                        <a:rPr lang="pl-PL" sz="1000" b="0" kern="1200" baseline="0" dirty="0">
                          <a:solidFill>
                            <a:schemeClr val="tx1"/>
                          </a:solidFill>
                          <a:latin typeface="+mj-lt"/>
                          <a:ea typeface="+mn-ea"/>
                          <a:cs typeface="+mn-cs"/>
                        </a:rPr>
                        <a:t>: Bielany (4.374.000 zł), Białołęka (3.698.615 zł), Wola (3.205.000 zł), Bemowo </a:t>
                      </a:r>
                      <a:r>
                        <a:rPr lang="pl-PL" sz="1000" b="0" kern="1200" baseline="0" dirty="0" smtClean="0">
                          <a:solidFill>
                            <a:schemeClr val="tx1"/>
                          </a:solidFill>
                          <a:latin typeface="+mj-lt"/>
                          <a:ea typeface="+mn-ea"/>
                          <a:cs typeface="+mn-cs"/>
                        </a:rPr>
                        <a:t>(3.065.000 </a:t>
                      </a:r>
                      <a:r>
                        <a:rPr lang="pl-PL" sz="1000" b="0" kern="1200" baseline="0" dirty="0">
                          <a:solidFill>
                            <a:schemeClr val="tx1"/>
                          </a:solidFill>
                          <a:latin typeface="+mj-lt"/>
                          <a:ea typeface="+mn-ea"/>
                          <a:cs typeface="+mn-cs"/>
                        </a:rPr>
                        <a:t>zł), Wilanów (2.500.000 zł), Praga-Południe (1.165.572 zł), Ursus (500.000 zł), Praga-Północ (497.564 zł), Wesoła (357.000 zł), Wawer (314.673 zł), Włochy (172.000 zł) z przeznaczeniem na realizację zadań bieżących i majątkowych.</a:t>
                      </a: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00645904"/>
                  </a:ext>
                </a:extLst>
              </a:tr>
              <a:tr h="567757">
                <a:tc>
                  <a:txBody>
                    <a:bodyPr/>
                    <a:lstStyle/>
                    <a:p>
                      <a:pPr algn="r"/>
                      <a:r>
                        <a:rPr lang="pl-PL" sz="1600" b="1" kern="1200" dirty="0">
                          <a:solidFill>
                            <a:srgbClr val="C00000"/>
                          </a:solidFill>
                          <a:effectLst/>
                          <a:latin typeface="+mj-lt"/>
                          <a:ea typeface="+mn-ea"/>
                          <a:cs typeface="+mn-cs"/>
                        </a:rPr>
                        <a:t>-3.176.600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ogólna z przeznaczeniem dla Straży Miejskiej m.st. Warszawy</a:t>
                      </a:r>
                      <a:r>
                        <a:rPr lang="pl-PL" sz="1000" b="0" kern="1200" baseline="0" dirty="0">
                          <a:solidFill>
                            <a:schemeClr val="tx1"/>
                          </a:solidFill>
                          <a:latin typeface="+mj-lt"/>
                          <a:ea typeface="+mn-ea"/>
                          <a:cs typeface="+mn-cs"/>
                        </a:rPr>
                        <a:t> na utrzymanie nowej siedziby VII Oddziału Terenowego przy ul. </a:t>
                      </a:r>
                      <a:r>
                        <a:rPr lang="pl-PL" sz="1000" b="0" kern="1200" baseline="0">
                          <a:solidFill>
                            <a:schemeClr val="tx1"/>
                          </a:solidFill>
                          <a:latin typeface="+mj-lt"/>
                          <a:ea typeface="+mn-ea"/>
                          <a:cs typeface="+mn-cs"/>
                        </a:rPr>
                        <a:t>Grochowskiej </a:t>
                      </a:r>
                      <a:r>
                        <a:rPr lang="pl-PL" sz="1000" b="0" kern="1200" baseline="0" smtClean="0">
                          <a:solidFill>
                            <a:schemeClr val="tx1"/>
                          </a:solidFill>
                          <a:latin typeface="+mj-lt"/>
                          <a:ea typeface="+mn-ea"/>
                          <a:cs typeface="+mn-cs"/>
                        </a:rPr>
                        <a:t>316.</a:t>
                      </a:r>
                      <a:endParaRPr lang="pl-PL" sz="10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39064170"/>
                  </a:ext>
                </a:extLst>
              </a:tr>
              <a:tr h="5677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rgbClr val="C00000"/>
                          </a:solidFill>
                          <a:effectLst/>
                          <a:latin typeface="+mj-lt"/>
                          <a:ea typeface="+mn-ea"/>
                          <a:cs typeface="+mn-cs"/>
                        </a:rPr>
                        <a:t>-3.000.000 z</a:t>
                      </a:r>
                      <a:r>
                        <a:rPr lang="pl-PL" sz="1600" b="1" kern="1200" dirty="0">
                          <a:solidFill>
                            <a:srgbClr val="C00000"/>
                          </a:solidFill>
                          <a:latin typeface="+mn-lt"/>
                          <a:ea typeface="+mn-ea"/>
                          <a:cs typeface="+mn-cs"/>
                        </a:rPr>
                        <a:t>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wypłatę odszkodowań</a:t>
                      </a:r>
                      <a:r>
                        <a:rPr lang="pl-PL" sz="1000" b="0" kern="1200" baseline="0" dirty="0">
                          <a:solidFill>
                            <a:schemeClr val="tx1"/>
                          </a:solidFill>
                          <a:latin typeface="+mj-lt"/>
                          <a:ea typeface="+mn-ea"/>
                          <a:cs typeface="+mn-cs"/>
                        </a:rPr>
                        <a:t> wynikających z art. 36 ustawy o planowaniu i zagospodarowaniu przestrzennym z przeznaczeniem na realizację wyroku sądowego dotyczącego zadania inwestycyjnego - wykup nieruchomości przy ul. Popiela w dzielnicy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47826441"/>
                  </a:ext>
                </a:extLst>
              </a:tr>
              <a:tr h="5677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latin typeface="+mn-lt"/>
                          <a:ea typeface="+mn-ea"/>
                          <a:cs typeface="+mn-cs"/>
                        </a:rPr>
                        <a:t>-2.706.759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smtClean="0">
                          <a:solidFill>
                            <a:schemeClr val="tx1"/>
                          </a:solidFill>
                          <a:latin typeface="+mj-lt"/>
                          <a:ea typeface="+mn-ea"/>
                          <a:cs typeface="+mn-cs"/>
                        </a:rPr>
                        <a:t>Rezerwa celowa na zwiększenie zakresu realizacji zadań oraz skutki inflacji w dzielnicach</a:t>
                      </a:r>
                      <a:r>
                        <a:rPr lang="pl-PL" sz="1000" b="0" kern="1200" baseline="0" dirty="0" smtClean="0">
                          <a:solidFill>
                            <a:schemeClr val="tx1"/>
                          </a:solidFill>
                          <a:latin typeface="+mj-lt"/>
                          <a:ea typeface="+mn-ea"/>
                          <a:cs typeface="+mn-cs"/>
                        </a:rPr>
                        <a:t>:</a:t>
                      </a:r>
                      <a:br>
                        <a:rPr lang="pl-PL" sz="1000" b="0" kern="1200" baseline="0" dirty="0" smtClean="0">
                          <a:solidFill>
                            <a:schemeClr val="tx1"/>
                          </a:solidFill>
                          <a:latin typeface="+mj-lt"/>
                          <a:ea typeface="+mn-ea"/>
                          <a:cs typeface="+mn-cs"/>
                        </a:rPr>
                      </a:br>
                      <a:r>
                        <a:rPr lang="pl-PL" sz="1000" b="0" kern="1200" baseline="0" dirty="0" smtClean="0">
                          <a:solidFill>
                            <a:schemeClr val="tx1"/>
                          </a:solidFill>
                          <a:latin typeface="+mj-lt"/>
                          <a:ea typeface="+mn-ea"/>
                          <a:cs typeface="+mn-cs"/>
                        </a:rPr>
                        <a:t>Wola (1.605.000 zł) oraz Żoliborz (1.101.759 zł) z  przeznaczeniem na realizację zadań bieżących</a:t>
                      </a:r>
                      <a:endParaRPr lang="pl-PL" sz="10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73808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latin typeface="+mn-lt"/>
                          <a:ea typeface="+mn-ea"/>
                          <a:cs typeface="+mn-cs"/>
                        </a:rPr>
                        <a:t>-1.440.000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smtClean="0">
                          <a:solidFill>
                            <a:schemeClr val="tx1"/>
                          </a:solidFill>
                          <a:latin typeface="+mj-lt"/>
                          <a:ea typeface="+mn-ea"/>
                          <a:cs typeface="+mn-cs"/>
                        </a:rPr>
                        <a:t>Rezerwa celowa na zwiększenie wydatków przeznaczonych na zapewnienie porządku publicznego </a:t>
                      </a:r>
                      <a:br>
                        <a:rPr lang="pl-PL" sz="1000" b="1" kern="1200" baseline="0" dirty="0" smtClean="0">
                          <a:solidFill>
                            <a:schemeClr val="tx1"/>
                          </a:solidFill>
                          <a:latin typeface="+mj-lt"/>
                          <a:ea typeface="+mn-ea"/>
                          <a:cs typeface="+mn-cs"/>
                        </a:rPr>
                      </a:br>
                      <a:r>
                        <a:rPr lang="pl-PL" sz="1000" b="1" kern="1200" baseline="0" dirty="0" smtClean="0">
                          <a:solidFill>
                            <a:schemeClr val="tx1"/>
                          </a:solidFill>
                          <a:latin typeface="+mj-lt"/>
                          <a:ea typeface="+mn-ea"/>
                          <a:cs typeface="+mn-cs"/>
                        </a:rPr>
                        <a:t>i bezpieczeństwa mieszkańców m.st. Warszawy </a:t>
                      </a:r>
                      <a:r>
                        <a:rPr lang="pl-PL" sz="1000" b="0" kern="1200" baseline="0" dirty="0" smtClean="0">
                          <a:solidFill>
                            <a:schemeClr val="tx1"/>
                          </a:solidFill>
                          <a:latin typeface="+mj-lt"/>
                          <a:ea typeface="+mn-ea"/>
                          <a:cs typeface="+mn-cs"/>
                        </a:rPr>
                        <a:t>z przeznaczeniem na dofinansowanie zadań realizowanych przez policję (patrole ponadnormatywne)</a:t>
                      </a:r>
                      <a:endParaRPr lang="pl-PL" sz="10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5888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latin typeface="+mn-lt"/>
                          <a:ea typeface="+mn-ea"/>
                          <a:cs typeface="+mn-cs"/>
                        </a:rPr>
                        <a:t>-523.070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smtClean="0">
                          <a:solidFill>
                            <a:schemeClr val="tx1"/>
                          </a:solidFill>
                          <a:latin typeface="+mj-lt"/>
                          <a:ea typeface="+mn-ea"/>
                          <a:cs typeface="+mn-cs"/>
                        </a:rPr>
                        <a:t>Rezerwa celowa na wydatki związane z realizacją i rozliczaniem projektów finansowanych </a:t>
                      </a:r>
                      <a:br>
                        <a:rPr lang="pl-PL" sz="1000" b="1" kern="1200" baseline="0" dirty="0" smtClean="0">
                          <a:solidFill>
                            <a:schemeClr val="tx1"/>
                          </a:solidFill>
                          <a:latin typeface="+mj-lt"/>
                          <a:ea typeface="+mn-ea"/>
                          <a:cs typeface="+mn-cs"/>
                        </a:rPr>
                      </a:br>
                      <a:r>
                        <a:rPr lang="pl-PL" sz="1000" b="1" kern="1200" baseline="0" dirty="0" smtClean="0">
                          <a:solidFill>
                            <a:schemeClr val="tx1"/>
                          </a:solidFill>
                          <a:latin typeface="+mj-lt"/>
                          <a:ea typeface="+mn-ea"/>
                          <a:cs typeface="+mn-cs"/>
                        </a:rPr>
                        <a:t>z udziałem środków Unii Europejskiej i innych źródeł zagranicznych niepodlegających zwrotowi </a:t>
                      </a:r>
                      <a:br>
                        <a:rPr lang="pl-PL" sz="1000" b="1" kern="1200" baseline="0" dirty="0" smtClean="0">
                          <a:solidFill>
                            <a:schemeClr val="tx1"/>
                          </a:solidFill>
                          <a:latin typeface="+mj-lt"/>
                          <a:ea typeface="+mn-ea"/>
                          <a:cs typeface="+mn-cs"/>
                        </a:rPr>
                      </a:br>
                      <a:r>
                        <a:rPr lang="pl-PL" sz="1000" b="0" kern="1200" baseline="0" dirty="0" smtClean="0">
                          <a:solidFill>
                            <a:schemeClr val="tx1"/>
                          </a:solidFill>
                          <a:latin typeface="+mj-lt"/>
                          <a:ea typeface="+mn-ea"/>
                          <a:cs typeface="+mn-cs"/>
                        </a:rPr>
                        <a:t>z przeznaczeniem na wynagrodzenia koordynatora projektu oraz na wkład własny w projekcie pn. „Zwiększenie poziomu </a:t>
                      </a:r>
                      <a:r>
                        <a:rPr lang="pl-PL" sz="1000" b="0" kern="1200" baseline="0" dirty="0" err="1" smtClean="0">
                          <a:solidFill>
                            <a:schemeClr val="tx1"/>
                          </a:solidFill>
                          <a:latin typeface="+mj-lt"/>
                          <a:ea typeface="+mn-ea"/>
                          <a:cs typeface="+mn-cs"/>
                        </a:rPr>
                        <a:t>cyberbezpieczeństwa</a:t>
                      </a:r>
                      <a:r>
                        <a:rPr lang="pl-PL" sz="1000" b="0" kern="1200" baseline="0" dirty="0" smtClean="0">
                          <a:solidFill>
                            <a:schemeClr val="tx1"/>
                          </a:solidFill>
                          <a:latin typeface="+mj-lt"/>
                          <a:ea typeface="+mn-ea"/>
                          <a:cs typeface="+mn-cs"/>
                        </a:rPr>
                        <a:t> systemów Zarządu Transportu Miejskiego w Warszawie”</a:t>
                      </a:r>
                      <a:endParaRPr lang="pl-PL" sz="10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56397939"/>
                  </a:ext>
                </a:extLst>
              </a:tr>
            </a:tbl>
          </a:graphicData>
        </a:graphic>
      </p:graphicFrame>
      <p:sp>
        <p:nvSpPr>
          <p:cNvPr id="10"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smtClean="0">
                <a:latin typeface="+mj-lt"/>
              </a:rPr>
              <a:t>rezerw </a:t>
            </a:r>
            <a:r>
              <a:rPr lang="pl-PL" altLang="pl-PL" sz="2400" b="1" dirty="0">
                <a:latin typeface="+mj-lt"/>
              </a:rPr>
              <a:t>bieżących</a:t>
            </a:r>
            <a:r>
              <a:rPr lang="pl-PL" altLang="pl-PL" sz="2400" dirty="0">
                <a:latin typeface="+mj-lt"/>
              </a:rPr>
              <a:t> w </a:t>
            </a:r>
            <a:r>
              <a:rPr lang="pl-PL" altLang="pl-PL" sz="2400" dirty="0" smtClean="0">
                <a:latin typeface="+mj-lt"/>
              </a:rPr>
              <a:t>2024 </a:t>
            </a:r>
            <a:r>
              <a:rPr lang="pl-PL" altLang="pl-PL" sz="2400" dirty="0">
                <a:latin typeface="+mj-lt"/>
              </a:rPr>
              <a:t>r. o </a:t>
            </a:r>
            <a:r>
              <a:rPr lang="pl-PL" altLang="pl-PL" sz="2400" b="1" dirty="0" smtClean="0">
                <a:latin typeface="+mj-lt"/>
              </a:rPr>
              <a:t>31,0 </a:t>
            </a:r>
            <a:r>
              <a:rPr lang="pl-PL" altLang="pl-PL" sz="2400" b="1" dirty="0">
                <a:latin typeface="+mj-lt"/>
              </a:rPr>
              <a:t>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a:t>
            </a:r>
            <a:r>
              <a:rPr lang="pl-PL" altLang="pl-PL" dirty="0" smtClean="0">
                <a:latin typeface="Arial" charset="0"/>
              </a:rPr>
              <a:t>2024 </a:t>
            </a:r>
            <a:r>
              <a:rPr lang="pl-PL" altLang="pl-PL" dirty="0">
                <a:latin typeface="Arial" charset="0"/>
              </a:rPr>
              <a:t>r. i WPF na lata </a:t>
            </a:r>
            <a:r>
              <a:rPr lang="pl-PL" altLang="pl-PL" dirty="0" smtClean="0">
                <a:latin typeface="Arial" charset="0"/>
              </a:rPr>
              <a:t>2024–2050 </a:t>
            </a:r>
            <a:r>
              <a:rPr lang="pl-PL" altLang="pl-PL" dirty="0">
                <a:latin typeface="Arial" charset="0"/>
              </a:rPr>
              <a:t>na sesję Rady m.st. W–wy</a:t>
            </a:r>
            <a:endParaRPr lang="pl-PL" dirty="0"/>
          </a:p>
        </p:txBody>
      </p:sp>
    </p:spTree>
    <p:extLst>
      <p:ext uri="{BB962C8B-B14F-4D97-AF65-F5344CB8AC3E}">
        <p14:creationId xmlns:p14="http://schemas.microsoft.com/office/powerpoint/2010/main" val="1829184700"/>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7242</TotalTime>
  <Words>5414</Words>
  <Application>Microsoft Office PowerPoint</Application>
  <PresentationFormat>Panoramiczny</PresentationFormat>
  <Paragraphs>592</Paragraphs>
  <Slides>28</Slides>
  <Notes>4</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28</vt:i4>
      </vt:variant>
    </vt:vector>
  </HeadingPairs>
  <TitlesOfParts>
    <vt:vector size="35" baseType="lpstr">
      <vt:lpstr>Arial</vt:lpstr>
      <vt:lpstr>Calibri</vt:lpstr>
      <vt:lpstr>Engram Warsaw</vt:lpstr>
      <vt:lpstr>Engram Warsaw Light</vt:lpstr>
      <vt:lpstr>Times New Roman</vt:lpstr>
      <vt:lpstr>Wingdings</vt:lpstr>
      <vt:lpstr>Motyw pakietu Office</vt:lpstr>
      <vt:lpstr>Projekty zmiany budżetu  i Wieloletniej Prognozy Finansowej na sesję Rady m.st. Warszawy  w dniu 14 marca 2023 r. wraz z autopoprawkami A i B </vt:lpstr>
      <vt:lpstr>Trzy główne przyczyny zmian</vt:lpstr>
      <vt:lpstr>Projekt zmiany budżetu na 2024 rok na sesję Rady m.st. Warszawy 14 marca 2024 r. wraz z autopoprawkami A i B</vt:lpstr>
      <vt:lpstr>Zmiana głównych parametrów budżetowych w 2024 r.</vt:lpstr>
      <vt:lpstr>Zwiększenie planu dochodów w 2024 r. o 1.100 mln zł</vt:lpstr>
      <vt:lpstr>Zwiększenie planu dochodów w 2024 r. o 1.100 mln zł</vt:lpstr>
      <vt:lpstr>Zwiększenie planu wydatków bieżących w 2024 r. o 943,7 mln zł</vt:lpstr>
      <vt:lpstr>Zwiększenie planu wydatków bieżących w 2024 r. o 943,7 mln zł</vt:lpstr>
      <vt:lpstr>Zmniejszenie planu rezerw bieżących w 2024 r. o 31,0 mln zł</vt:lpstr>
      <vt:lpstr>Zmiana wydatków majątkowych w 2024 r.</vt:lpstr>
      <vt:lpstr>Zwiększenie planu wydatków majątkowych w 2024 r. o 616,7 mln zł</vt:lpstr>
      <vt:lpstr>Zwiększenie planu wydatków majątkowych w 2024 r. o 616,7 mln zł</vt:lpstr>
      <vt:lpstr>Zwiększenie planu wydatków majątkowych w 2024 r. o 616,7 mln zł</vt:lpstr>
      <vt:lpstr>Zwiększenie planu wydatków majątkowych w 2024 r. o 616,7 mln zł</vt:lpstr>
      <vt:lpstr>Zwiększenie planu wydatków majątkowych w 2024 r. o 616,7 mln zł</vt:lpstr>
      <vt:lpstr>Zwiększenie planu wydatków majątkowych w 2024 r. o 616,7 mln zł</vt:lpstr>
      <vt:lpstr>Projekt zmiany  Wieloletniej Prognozy Finansowej  na lata 2024–2050 na sesję Rady m.st. Warszawy w dn. 14 marca 2024 r. wraz z autopoprawkami A i B</vt:lpstr>
      <vt:lpstr>Wieloletnia Prognoza Finansowa  Zmiany w prognozie dochodów</vt:lpstr>
      <vt:lpstr>Wieloletnia Prognoza Finansowa  Zmiany w prognozie wydatków bieżących</vt:lpstr>
      <vt:lpstr>Wieloletnia Prognoza Finansowa  Zmiany w prognozie wydatków majątkowych</vt:lpstr>
      <vt:lpstr>Wydatki majątkowe</vt:lpstr>
      <vt:lpstr>Wydatki majątkowe</vt:lpstr>
      <vt:lpstr>Wydatki majątkowe</vt:lpstr>
      <vt:lpstr>Wydatki majątkowe</vt:lpstr>
      <vt:lpstr>Wynik budżetu i program kredytowy </vt:lpstr>
      <vt:lpstr>Wieloletnia Prognoza Finansowa  Zmiany w prognozie wyniku budżetu</vt:lpstr>
      <vt:lpstr>Wieloletnia Prognoza Finansowa  Zmiany w programie kredytowym</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Nina</dc:creator>
  <cp:lastModifiedBy>Krajewska Marzanna (PB)</cp:lastModifiedBy>
  <cp:revision>763</cp:revision>
  <cp:lastPrinted>2023-03-08T12:50:33Z</cp:lastPrinted>
  <dcterms:created xsi:type="dcterms:W3CDTF">2022-12-23T10:36:43Z</dcterms:created>
  <dcterms:modified xsi:type="dcterms:W3CDTF">2024-03-14T08:28:56Z</dcterms:modified>
</cp:coreProperties>
</file>